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4"/>
  </p:sldMasterIdLst>
  <p:notesMasterIdLst>
    <p:notesMasterId r:id="rId6"/>
  </p:notesMasterIdLst>
  <p:handoutMasterIdLst>
    <p:handoutMasterId r:id="rId7"/>
  </p:handoutMasterIdLst>
  <p:sldIdLst>
    <p:sldId id="2147469837" r:id="rId5"/>
  </p:sldIdLst>
  <p:sldSz cx="12192000" cy="6858000"/>
  <p:notesSz cx="6858000" cy="1914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280014-28D5-9E0A-EF3C-23CF3564C301}" name="Bhatta, Pradipti" initials="BP" userId="S::PBhatta@edc.org::3eb5dc90-2c0e-4998-bc30-537239c02f95" providerId="AD"/>
  <p188:author id="{B6F39118-ACEB-6AF7-6F7B-20CBC887EC51}" name="Bhatta, Pradipti" initials="BP" userId="MqLswhS0k6EkkANxCCIpdWjMsSF6tLpbMW1K6YSRE18=" providerId="None"/>
  <p188:author id="{D9B33F29-3971-14FC-E899-58E0B08BCB05}" name="Kennedy, Tanner" initials="KT" userId="S::TKennedy@edc.org::2f1f5959-4dc6-4eee-a3d2-88934e4ae61a" providerId="AD"/>
  <p188:author id="{8443ED59-20C7-4FDF-8DCA-8A14D1AA1C8C}" name="Microsoft Office User" initials="MOU" userId="Microsoft Office User" providerId="None"/>
  <p188:author id="{E3DE9E74-0EAC-CFFC-C6B2-EAE4E7708974}" name="Kennedy, Tanner" initials="KT" userId="8ZGyWl6PvrcliqjaSJkOBnNgcmJkNkvQ/5AoXVSE77s=" providerId="None"/>
  <p188:author id="{A4967B9B-D7D4-251E-1823-4259432F84D1}" name="Elizabeth N Box" initials="ENB" userId="Elizabeth N Box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oodman, Noah" initials="GN [2]" lastIdx="2" clrIdx="6">
    <p:extLst>
      <p:ext uri="{19B8F6BF-5375-455C-9EA6-DF929625EA0E}">
        <p15:presenceInfo xmlns:p15="http://schemas.microsoft.com/office/powerpoint/2012/main" userId="S::ngoodman@edc.org::19439407-0d02-49d5-9dc1-ada0ab0701d5" providerId="AD"/>
      </p:ext>
    </p:extLst>
  </p:cmAuthor>
  <p:cmAuthor id="1" name="Torguson, Kimberly" initials="TK" lastIdx="19" clrIdx="0">
    <p:extLst>
      <p:ext uri="{19B8F6BF-5375-455C-9EA6-DF929625EA0E}">
        <p15:presenceInfo xmlns:p15="http://schemas.microsoft.com/office/powerpoint/2012/main" userId="S-1-5-21-1181185089-2005350570-1792151419-52924" providerId="AD"/>
      </p:ext>
    </p:extLst>
  </p:cmAuthor>
  <p:cmAuthor id="8" name="Iselin, Maureen" initials="IM" lastIdx="1" clrIdx="7">
    <p:extLst>
      <p:ext uri="{19B8F6BF-5375-455C-9EA6-DF929625EA0E}">
        <p15:presenceInfo xmlns:p15="http://schemas.microsoft.com/office/powerpoint/2012/main" userId="S::MIselin@edc.org::4b6895aa-a18a-4df6-bf58-570418ad66bd" providerId="AD"/>
      </p:ext>
    </p:extLst>
  </p:cmAuthor>
  <p:cmAuthor id="2" name="Roscoe, Jennifer" initials="RJ" lastIdx="1" clrIdx="1">
    <p:extLst>
      <p:ext uri="{19B8F6BF-5375-455C-9EA6-DF929625EA0E}">
        <p15:presenceInfo xmlns:p15="http://schemas.microsoft.com/office/powerpoint/2012/main" userId="S::jroscoe@edc.org::ad0e345f-20c7-4e3a-83b6-7612909f4592" providerId="AD"/>
      </p:ext>
    </p:extLst>
  </p:cmAuthor>
  <p:cmAuthor id="9" name="Torguson, Kimberly" initials="TK [2]" lastIdx="12" clrIdx="8">
    <p:extLst>
      <p:ext uri="{19B8F6BF-5375-455C-9EA6-DF929625EA0E}">
        <p15:presenceInfo xmlns:p15="http://schemas.microsoft.com/office/powerpoint/2012/main" userId="S::KTorguson@edc.org::e8c1268b-78ad-4de4-bee1-3960e59ec62b" providerId="AD"/>
      </p:ext>
    </p:extLst>
  </p:cmAuthor>
  <p:cmAuthor id="3" name="Konarski, Patricia" initials="KP" lastIdx="34" clrIdx="2">
    <p:extLst>
      <p:ext uri="{19B8F6BF-5375-455C-9EA6-DF929625EA0E}">
        <p15:presenceInfo xmlns:p15="http://schemas.microsoft.com/office/powerpoint/2012/main" userId="S-1-5-21-1181185089-2005350570-1792151419-25916" providerId="AD"/>
      </p:ext>
    </p:extLst>
  </p:cmAuthor>
  <p:cmAuthor id="10" name="Bhatta, Pradipti" initials="BP" lastIdx="2" clrIdx="9">
    <p:extLst>
      <p:ext uri="{19B8F6BF-5375-455C-9EA6-DF929625EA0E}">
        <p15:presenceInfo xmlns:p15="http://schemas.microsoft.com/office/powerpoint/2012/main" userId="S::PBhatta@edc.org::3eb5dc90-2c0e-4998-bc30-537239c02f95" providerId="AD"/>
      </p:ext>
    </p:extLst>
  </p:cmAuthor>
  <p:cmAuthor id="4" name="Humphries-Wadsworth, Terresa" initials="HT" lastIdx="2" clrIdx="3">
    <p:extLst>
      <p:ext uri="{19B8F6BF-5375-455C-9EA6-DF929625EA0E}">
        <p15:presenceInfo xmlns:p15="http://schemas.microsoft.com/office/powerpoint/2012/main" userId="S-1-5-21-1181185089-2005350570-1792151419-56389" providerId="AD"/>
      </p:ext>
    </p:extLst>
  </p:cmAuthor>
  <p:cmAuthor id="5" name="Carr, Colleen" initials="CC" lastIdx="2" clrIdx="4">
    <p:extLst>
      <p:ext uri="{19B8F6BF-5375-455C-9EA6-DF929625EA0E}">
        <p15:presenceInfo xmlns:p15="http://schemas.microsoft.com/office/powerpoint/2012/main" userId="S-1-5-21-1181185089-2005350570-1792151419-50051" providerId="AD"/>
      </p:ext>
    </p:extLst>
  </p:cmAuthor>
  <p:cmAuthor id="6" name="Goodman, Noah" initials="GN" lastIdx="3" clrIdx="5">
    <p:extLst>
      <p:ext uri="{19B8F6BF-5375-455C-9EA6-DF929625EA0E}">
        <p15:presenceInfo xmlns:p15="http://schemas.microsoft.com/office/powerpoint/2012/main" userId="1lcA3IjdskH73XZAIa8X9LS6+t2e6rUHI2UO/EgvKxo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771"/>
    <a:srgbClr val="50C2BB"/>
    <a:srgbClr val="289C94"/>
    <a:srgbClr val="B6ECE8"/>
    <a:srgbClr val="FF00F7"/>
    <a:srgbClr val="1E7771"/>
    <a:srgbClr val="DAEDF6"/>
    <a:srgbClr val="CEE7EE"/>
    <a:srgbClr val="CBF1EE"/>
    <a:srgbClr val="3DC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B98CC-B521-450F-AB55-075500475E9D}" v="86" dt="2024-05-16T10:16:58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 autoAdjust="0"/>
    <p:restoredTop sz="68567" autoAdjust="0"/>
  </p:normalViewPr>
  <p:slideViewPr>
    <p:cSldViewPr snapToGrid="0" snapToObjects="1">
      <p:cViewPr varScale="1">
        <p:scale>
          <a:sx n="64" d="100"/>
          <a:sy n="64" d="100"/>
        </p:scale>
        <p:origin x="568" y="2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6840"/>
    </p:cViewPr>
  </p:sorterViewPr>
  <p:notesViewPr>
    <p:cSldViewPr snapToGrid="0" snapToObjects="1">
      <p:cViewPr varScale="1">
        <p:scale>
          <a:sx n="187" d="100"/>
          <a:sy n="187" d="100"/>
        </p:scale>
        <p:origin x="16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x, Elizabeth" clId="Web-{A6EB98CC-B521-450F-AB55-075500475E9D}"/>
    <pc:docChg chg="modSld">
      <pc:chgData name="Box, Elizabeth" userId="" providerId="" clId="Web-{A6EB98CC-B521-450F-AB55-075500475E9D}" dt="2024-05-16T10:16:56.768" v="83" actId="20577"/>
      <pc:docMkLst>
        <pc:docMk/>
      </pc:docMkLst>
      <pc:sldChg chg="modSp">
        <pc:chgData name="Box, Elizabeth" userId="" providerId="" clId="Web-{A6EB98CC-B521-450F-AB55-075500475E9D}" dt="2024-05-16T10:16:56.768" v="83" actId="20577"/>
        <pc:sldMkLst>
          <pc:docMk/>
          <pc:sldMk cId="3370657097" sldId="2147469837"/>
        </pc:sldMkLst>
        <pc:spChg chg="mod ord">
          <ac:chgData name="Box, Elizabeth" userId="" providerId="" clId="Web-{A6EB98CC-B521-450F-AB55-075500475E9D}" dt="2024-05-16T10:16:56.768" v="83" actId="20577"/>
          <ac:spMkLst>
            <pc:docMk/>
            <pc:sldMk cId="3370657097" sldId="2147469837"/>
            <ac:spMk id="5" creationId="{EB28F996-CF20-6A4C-CE1A-E7B1A400DFD8}"/>
          </ac:spMkLst>
        </pc:spChg>
        <pc:spChg chg="ord">
          <ac:chgData name="Box, Elizabeth" userId="" providerId="" clId="Web-{A6EB98CC-B521-450F-AB55-075500475E9D}" dt="2024-05-16T10:16:42.611" v="79"/>
          <ac:spMkLst>
            <pc:docMk/>
            <pc:sldMk cId="3370657097" sldId="2147469837"/>
            <ac:spMk id="7" creationId="{96F0CBA7-904B-8903-642A-4D9CA8C2A627}"/>
          </ac:spMkLst>
        </pc:spChg>
        <pc:spChg chg="mod ord">
          <ac:chgData name="Box, Elizabeth" userId="" providerId="" clId="Web-{A6EB98CC-B521-450F-AB55-075500475E9D}" dt="2024-05-16T10:16:46.783" v="81" actId="1076"/>
          <ac:spMkLst>
            <pc:docMk/>
            <pc:sldMk cId="3370657097" sldId="2147469837"/>
            <ac:spMk id="8" creationId="{A3E164B4-A2DA-097E-5F75-D2DFEC72E6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7C4F67-6CBA-B343-BA27-5C2E222D4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4068340" cy="356357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E892B-DCBD-3849-83F5-90F7665428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965" y="3"/>
            <a:ext cx="4068340" cy="356357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C76C9856-6785-314E-BC1F-78BD60E0D909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2F0F6-D00C-6C4E-832C-56A96DDC35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746119"/>
            <a:ext cx="4068340" cy="356356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58166-966A-8641-BB13-C91C20D039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965" y="6746119"/>
            <a:ext cx="4068340" cy="356356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D08D5C6E-C91C-8548-8EC3-72CB38F0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068340" cy="356357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5" y="3"/>
            <a:ext cx="4068340" cy="356357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070EBD1B-204D-0947-9155-84D4187F9EB8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7" rIns="94215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9" y="3418067"/>
            <a:ext cx="7510779" cy="2796600"/>
          </a:xfrm>
          <a:prstGeom prst="rect">
            <a:avLst/>
          </a:prstGeom>
        </p:spPr>
        <p:txBody>
          <a:bodyPr vert="horz" lIns="94215" tIns="47107" rIns="94215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119"/>
            <a:ext cx="4068340" cy="356356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5" y="6746119"/>
            <a:ext cx="4068340" cy="356356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7816E8AA-79AA-5C49-A7FA-C3DC5DE3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5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F174-BEBB-F444-8F4B-BD73B9588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6" y="2541158"/>
            <a:ext cx="9144000" cy="1007720"/>
          </a:xfrm>
        </p:spPr>
        <p:txBody>
          <a:bodyPr lIns="0" anchor="t" anchorCtr="0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B18B1-3B83-D441-993C-6243DFCDC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56" y="3598306"/>
            <a:ext cx="9144000" cy="741405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60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837DC-DFB4-3E40-A4FB-5C65CBE2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A2683-9B53-D84E-8530-BCCA256A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9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6FBB-8FF5-B347-8E9C-40EB1716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4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D1E8-0A75-FF4C-BC9F-FF5C09B8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D1E8-0A75-FF4C-BC9F-FF5C09B8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4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D1E8-0A75-FF4C-BC9F-FF5C09B8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0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9D59-68C0-5C4F-8A3D-165DE7D6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CB28A-0611-7844-B500-9F4C6A0E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5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8ED0-772E-CE4C-BC76-953FDD00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794E9-7F38-FA4A-B0A6-1CAB59D10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DCDC2"/>
              </a:buClr>
              <a:defRPr/>
            </a:lvl1pPr>
            <a:lvl2pPr>
              <a:buClr>
                <a:srgbClr val="3DCDC2"/>
              </a:buClr>
              <a:defRPr/>
            </a:lvl2pPr>
            <a:lvl3pPr>
              <a:buClr>
                <a:srgbClr val="3DCDC2"/>
              </a:buClr>
              <a:defRPr/>
            </a:lvl3pPr>
            <a:lvl4pPr>
              <a:buClr>
                <a:srgbClr val="3DCDC2"/>
              </a:buClr>
              <a:defRPr/>
            </a:lvl4pPr>
            <a:lvl5pPr>
              <a:buClr>
                <a:srgbClr val="3DCDC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7712D-E3F8-B946-80B7-E351AF61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C5B0A-D509-D04D-9088-642015F3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6BFEE81-AC38-DE4B-BFAE-1A6853DD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23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F02ED-141A-9C4F-BD28-AB1E5D96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5A2803-91E1-C344-8B57-B1128F73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88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BFA59-664D-DC41-95B5-7F0BAC40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412DC6-53B7-0446-B2F5-8B684DF9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2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6046B-9F86-A541-991A-5ED67BC5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2942E2-ED54-6D41-8BB9-CF4B44A8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90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6046B-9F86-A541-991A-5ED67BC5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2942E2-ED54-6D41-8BB9-CF4B44A8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43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6046B-9F86-A541-991A-5ED67BC5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2942E2-ED54-6D41-8BB9-CF4B44A8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3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7612E-90C7-9C4D-8AF2-4EC71FD8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EEF47-10AE-8249-AE05-92368C4AB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E4285-851B-BC4C-9A10-24E8C6BAA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6791" y="6356350"/>
            <a:ext cx="197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CCAB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CAB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CAB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CA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CA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9D62-C105-ADB6-E7CF-64B4CC22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about 988? Use the latest research.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DA6538-2E9F-4DDD-494B-F96A2C9E390A}"/>
              </a:ext>
            </a:extLst>
          </p:cNvPr>
          <p:cNvSpPr txBox="1">
            <a:spLocks/>
          </p:cNvSpPr>
          <p:nvPr/>
        </p:nvSpPr>
        <p:spPr>
          <a:xfrm>
            <a:off x="838200" y="1468867"/>
            <a:ext cx="10515600" cy="427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0CBA7-904B-8903-642A-4D9CA8C2A627}"/>
              </a:ext>
            </a:extLst>
          </p:cNvPr>
          <p:cNvSpPr txBox="1"/>
          <p:nvPr/>
        </p:nvSpPr>
        <p:spPr>
          <a:xfrm>
            <a:off x="838200" y="5984080"/>
            <a:ext cx="8275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www.988messaging.org/research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28F996-CF20-6A4C-CE1A-E7B1A400DFD8}"/>
              </a:ext>
            </a:extLst>
          </p:cNvPr>
          <p:cNvSpPr txBox="1">
            <a:spLocks/>
          </p:cNvSpPr>
          <p:nvPr/>
        </p:nvSpPr>
        <p:spPr>
          <a:xfrm>
            <a:off x="123079" y="1459863"/>
            <a:ext cx="5337923" cy="4325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+mn-lt"/>
              </a:rPr>
              <a:t>988 Formative Research: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D</a:t>
            </a:r>
            <a:r>
              <a:rPr lang="en-US" sz="1700" b="0" i="0" dirty="0">
                <a:effectLst/>
                <a:latin typeface="+mn-lt"/>
              </a:rPr>
              <a:t>escribes the attitudes, beliefs, perceptions, barriers, and motivations related to 988 and help-seeking behaviors among key populations and their trusted messengers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Can be used by communicators to craft and test more effective, tailored messages and campaigns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Includes a comprehensive reports and communication toolkits, including population-specific insights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Led by the National Action Alliance for Suicide Prevention, the Suicide Prevention Resource Center and Ad Council Research Institute, supported by the U.S. Substance Abuse and Mental Health Services Administration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E164B4-A2DA-097E-5F75-D2DFEC72E60A}"/>
              </a:ext>
            </a:extLst>
          </p:cNvPr>
          <p:cNvSpPr txBox="1">
            <a:spLocks/>
          </p:cNvSpPr>
          <p:nvPr/>
        </p:nvSpPr>
        <p:spPr>
          <a:xfrm>
            <a:off x="5812693" y="1461222"/>
            <a:ext cx="6166777" cy="4333116"/>
          </a:xfrm>
          <a:prstGeom prst="rect">
            <a:avLst/>
          </a:prstGeom>
          <a:solidFill>
            <a:srgbClr val="50C2BB">
              <a:alpha val="32157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700" i="0" dirty="0">
                <a:effectLst/>
                <a:latin typeface="+mn-lt"/>
              </a:rPr>
              <a:t>Populations</a:t>
            </a:r>
            <a:r>
              <a:rPr lang="en-US" sz="1700" dirty="0">
                <a:latin typeface="+mn-lt"/>
              </a:rPr>
              <a:t> Disproportionately Impacted by Suicide (2023):</a:t>
            </a:r>
            <a:endParaRPr lang="en-US" sz="1700" i="0">
              <a:effectLst/>
              <a:latin typeface="+mn-lt"/>
              <a:cs typeface="Calibri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+mn-lt"/>
              </a:rPr>
              <a:t>American Indian and Alaska Native youth and young adults (ages 13-34)</a:t>
            </a:r>
            <a:endParaRPr lang="en-US" sz="1700" b="0" i="0">
              <a:effectLst/>
              <a:latin typeface="+mn-lt"/>
              <a:cs typeface="Calibri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+mn-lt"/>
              </a:rPr>
              <a:t>Asian American, Native Hawaiian and Pacific Islander youth and young adults (ages 13-34)</a:t>
            </a:r>
            <a:endParaRPr lang="en-US" sz="1700" b="0" i="0">
              <a:effectLst/>
              <a:latin typeface="+mn-lt"/>
              <a:cs typeface="Calibri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+mn-lt"/>
              </a:rPr>
              <a:t>Black youth and young adults (ages 13-34)</a:t>
            </a:r>
            <a:endParaRPr lang="en-US" sz="1700" b="0" i="0">
              <a:effectLst/>
              <a:latin typeface="+mn-lt"/>
              <a:cs typeface="Calibri"/>
            </a:endParaRP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+mn-lt"/>
              </a:rPr>
              <a:t>Hispanic youth and young adults (ages 13-34)</a:t>
            </a:r>
            <a:endParaRPr lang="en-US" sz="1700" b="0" i="0">
              <a:effectLst/>
              <a:latin typeface="+mn-lt"/>
              <a:cs typeface="Calibri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+mn-lt"/>
              </a:rPr>
              <a:t>Individuals who have attempted suicide or experienced serious thoughts of suicide during their lifetime (ages 18+)</a:t>
            </a:r>
            <a:endParaRPr lang="en-US" sz="1700" b="0" i="0">
              <a:effectLst/>
              <a:latin typeface="+mn-lt"/>
              <a:cs typeface="Calibri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+mn-lt"/>
              </a:rPr>
              <a:t>LGBTQIA+ youth and adults (ages 13-49)</a:t>
            </a:r>
            <a:endParaRPr lang="en-US" sz="1700" b="0" i="0">
              <a:effectLst/>
              <a:latin typeface="+mn-lt"/>
              <a:cs typeface="Calibri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+mn-lt"/>
              </a:rPr>
              <a:t>People with disabilities (ages 13+)</a:t>
            </a:r>
            <a:endParaRPr lang="en-US" sz="1700" b="0" i="0">
              <a:effectLst/>
              <a:latin typeface="+mn-lt"/>
              <a:cs typeface="Calibri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+mn-lt"/>
              </a:rPr>
              <a:t>Rural older men (ages 49+)</a:t>
            </a:r>
            <a:br>
              <a:rPr lang="en-US" sz="1700" b="0" dirty="0">
                <a:latin typeface="+mn-lt"/>
              </a:rPr>
            </a:br>
            <a:endParaRPr lang="en-US" sz="1700" b="0">
              <a:latin typeface="+mn-lt"/>
              <a:cs typeface="Calibri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700" i="0" dirty="0">
                <a:effectLst/>
                <a:latin typeface="+mn-lt"/>
              </a:rPr>
              <a:t>Trusted Messengers to </a:t>
            </a:r>
            <a:r>
              <a:rPr lang="en-US" sz="1700" dirty="0">
                <a:latin typeface="+mn-lt"/>
              </a:rPr>
              <a:t>Pops. Disproportionately Impacted (2024):</a:t>
            </a:r>
            <a:r>
              <a:rPr lang="en-US" sz="1700" i="0" dirty="0">
                <a:effectLst/>
                <a:latin typeface="+mn-lt"/>
              </a:rPr>
              <a:t> </a:t>
            </a:r>
            <a:endParaRPr lang="en-US" sz="1700" dirty="0">
              <a:latin typeface="+mn-lt"/>
              <a:cs typeface="Calibri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7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Mothers/Caregivers</a:t>
            </a:r>
            <a:r>
              <a:rPr lang="en-US" sz="17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/>
              </a:rPr>
              <a:t>, </a:t>
            </a:r>
            <a:r>
              <a:rPr lang="en-US" sz="17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Siblings</a:t>
            </a:r>
            <a:r>
              <a:rPr lang="en-US" sz="17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/>
              </a:rPr>
              <a:t>, </a:t>
            </a:r>
            <a:r>
              <a:rPr lang="en-US" sz="17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Spouses/Partners</a:t>
            </a:r>
            <a:r>
              <a:rPr lang="en-US" sz="17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/>
              </a:rPr>
              <a:t>, and </a:t>
            </a:r>
            <a:r>
              <a:rPr lang="en-US" sz="17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Friends</a:t>
            </a:r>
            <a:endParaRPr lang="en-US" dirty="0">
              <a:cs typeface="Calibri Light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endParaRPr lang="en-US" sz="1700" b="0" i="0" dirty="0"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65709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_x0020_Description xmlns="2a21ae29-db44-4897-8561-dff4e6065979" xsi:nil="true"/>
    <Notes1 xmlns="2a21ae29-db44-4897-8561-dff4e60659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9B6B7AD53A04888CFFDDD1D309BCF" ma:contentTypeVersion="16" ma:contentTypeDescription="Create a new document." ma:contentTypeScope="" ma:versionID="f92e51f9acb1c446166a1a8f5d748e1b">
  <xsd:schema xmlns:xsd="http://www.w3.org/2001/XMLSchema" xmlns:xs="http://www.w3.org/2001/XMLSchema" xmlns:p="http://schemas.microsoft.com/office/2006/metadata/properties" xmlns:ns2="2a21ae29-db44-4897-8561-dff4e6065979" xmlns:ns3="7268ea85-8bbc-4550-89d2-c8e76ad77bec" targetNamespace="http://schemas.microsoft.com/office/2006/metadata/properties" ma:root="true" ma:fieldsID="5d81969ebdd72db483097c92d6d8dc2f" ns2:_="" ns3:_="">
    <xsd:import namespace="2a21ae29-db44-4897-8561-dff4e6065979"/>
    <xsd:import namespace="7268ea85-8bbc-4550-89d2-c8e76ad77b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Notes1" minOccurs="0"/>
                <xsd:element ref="ns2:Folder_x0020_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1ae29-db44-4897-8561-dff4e60659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Notes1" ma:index="10" nillable="true" ma:displayName="Document Description" ma:internalName="Notes1">
      <xsd:simpleType>
        <xsd:restriction base="dms:Note">
          <xsd:maxLength value="255"/>
        </xsd:restriction>
      </xsd:simpleType>
    </xsd:element>
    <xsd:element name="Folder_x0020_Description" ma:index="11" nillable="true" ma:displayName="Folder Description" ma:internalName="Folder_x0020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8ea85-8bbc-4550-89d2-c8e76ad77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DD8516-D697-4A9A-80D3-E912DB53F3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44B87C-B34C-40B7-ADEA-215293521C37}">
  <ds:schemaRefs>
    <ds:schemaRef ds:uri="2a21ae29-db44-4897-8561-dff4e6065979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268ea85-8bbc-4550-89d2-c8e76ad77be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DAE484-807B-4951-BDB1-ED6AB62AF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21ae29-db44-4897-8561-dff4e6065979"/>
    <ds:schemaRef ds:uri="7268ea85-8bbc-4550-89d2-c8e76ad77b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33644</TotalTime>
  <Words>219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2_Office Theme</vt:lpstr>
      <vt:lpstr>Messaging about 988? Use the latest research.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Action Alliance For Suicide Prevention &amp; Facebook</dc:title>
  <dc:creator>Kauffman, Farah</dc:creator>
  <cp:lastModifiedBy>Bhatta, Pradipti</cp:lastModifiedBy>
  <cp:revision>2870</cp:revision>
  <cp:lastPrinted>2019-08-07T12:48:36Z</cp:lastPrinted>
  <dcterms:created xsi:type="dcterms:W3CDTF">2017-12-04T18:38:06Z</dcterms:created>
  <dcterms:modified xsi:type="dcterms:W3CDTF">2024-05-16T10:17:01Z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0x010100F0F9B6B7AD53A04888CFFDDD1D309BCF</vt:lpwstr>
  </property>
</Properties>
</file>