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1079" r:id="rId5"/>
    <p:sldId id="1085" r:id="rId6"/>
    <p:sldId id="1080" r:id="rId7"/>
    <p:sldId id="1052" r:id="rId8"/>
    <p:sldId id="1086" r:id="rId9"/>
    <p:sldId id="1057" r:id="rId10"/>
    <p:sldId id="1081" r:id="rId11"/>
    <p:sldId id="1091" r:id="rId12"/>
    <p:sldId id="1062" r:id="rId13"/>
    <p:sldId id="1063" r:id="rId14"/>
    <p:sldId id="1082" r:id="rId15"/>
    <p:sldId id="1066" r:id="rId16"/>
    <p:sldId id="1065" r:id="rId17"/>
    <p:sldId id="1068" r:id="rId18"/>
    <p:sldId id="1069" r:id="rId19"/>
    <p:sldId id="1070" r:id="rId20"/>
    <p:sldId id="1072" r:id="rId21"/>
    <p:sldId id="1073" r:id="rId22"/>
    <p:sldId id="1083" r:id="rId23"/>
    <p:sldId id="1075" r:id="rId24"/>
    <p:sldId id="1076" r:id="rId25"/>
    <p:sldId id="1084" r:id="rId26"/>
  </p:sldIdLst>
  <p:sldSz cx="12192000" cy="6858000"/>
  <p:notesSz cx="6858000" cy="1914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03F80F-4047-CEAD-3B99-313BC4E72367}" name="Iselin, Maureen" initials="IM" userId="S::MIselin@edc.org::4b6895aa-a18a-4df6-bf58-570418ad66bd" providerId="AD"/>
  <p188:author id="{4FD5D37A-47EB-DC5F-D032-71A3FC2B800A}" name="Lynch, Max" initials="LM" userId="S::mlynch@edc.org::12666dea-1a0b-4f5b-b0fe-929a90d157a1" providerId="AD"/>
  <p188:author id="{350A51B7-93D4-CBE9-4062-E626487904EC}" name="Murray, Theresa" initials="MT" userId="S::tmurray@edc.org::63d95b9e-847d-4a05-85f6-d23c8e812967" providerId="AD"/>
  <p188:author id="{3BB286BD-F46C-DF80-F1CC-694A78E997B3}" name="Torguson, Kimberly" initials="TK" userId="S::KTorguson@edc.org::e8c1268b-78ad-4de4-bee1-3960e59ec6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oodman, Noah" initials="GN [2]" lastIdx="2" clrIdx="6">
    <p:extLst>
      <p:ext uri="{19B8F6BF-5375-455C-9EA6-DF929625EA0E}">
        <p15:presenceInfo xmlns:p15="http://schemas.microsoft.com/office/powerpoint/2012/main" userId="S::ngoodman@edc.org::19439407-0d02-49d5-9dc1-ada0ab0701d5" providerId="AD"/>
      </p:ext>
    </p:extLst>
  </p:cmAuthor>
  <p:cmAuthor id="1" name="Torguson, Kimberly" initials="TK" lastIdx="19" clrIdx="0">
    <p:extLst>
      <p:ext uri="{19B8F6BF-5375-455C-9EA6-DF929625EA0E}">
        <p15:presenceInfo xmlns:p15="http://schemas.microsoft.com/office/powerpoint/2012/main" userId="S-1-5-21-1181185089-2005350570-1792151419-52924" providerId="AD"/>
      </p:ext>
    </p:extLst>
  </p:cmAuthor>
  <p:cmAuthor id="8" name="Iselin, Maureen" initials="IM" lastIdx="1" clrIdx="7">
    <p:extLst>
      <p:ext uri="{19B8F6BF-5375-455C-9EA6-DF929625EA0E}">
        <p15:presenceInfo xmlns:p15="http://schemas.microsoft.com/office/powerpoint/2012/main" userId="S::MIselin@edc.org::4b6895aa-a18a-4df6-bf58-570418ad66bd" providerId="AD"/>
      </p:ext>
    </p:extLst>
  </p:cmAuthor>
  <p:cmAuthor id="2" name="Roscoe, Jennifer" initials="RJ" lastIdx="1" clrIdx="1">
    <p:extLst>
      <p:ext uri="{19B8F6BF-5375-455C-9EA6-DF929625EA0E}">
        <p15:presenceInfo xmlns:p15="http://schemas.microsoft.com/office/powerpoint/2012/main" userId="S::jroscoe@edc.org::ad0e345f-20c7-4e3a-83b6-7612909f4592" providerId="AD"/>
      </p:ext>
    </p:extLst>
  </p:cmAuthor>
  <p:cmAuthor id="9" name="Torguson, Kimberly" initials="TK [2]" lastIdx="12" clrIdx="8">
    <p:extLst>
      <p:ext uri="{19B8F6BF-5375-455C-9EA6-DF929625EA0E}">
        <p15:presenceInfo xmlns:p15="http://schemas.microsoft.com/office/powerpoint/2012/main" userId="S::KTorguson@edc.org::e8c1268b-78ad-4de4-bee1-3960e59ec62b" providerId="AD"/>
      </p:ext>
    </p:extLst>
  </p:cmAuthor>
  <p:cmAuthor id="3" name="Konarski, Patricia" initials="KP" lastIdx="34" clrIdx="2">
    <p:extLst>
      <p:ext uri="{19B8F6BF-5375-455C-9EA6-DF929625EA0E}">
        <p15:presenceInfo xmlns:p15="http://schemas.microsoft.com/office/powerpoint/2012/main" userId="S-1-5-21-1181185089-2005350570-1792151419-25916" providerId="AD"/>
      </p:ext>
    </p:extLst>
  </p:cmAuthor>
  <p:cmAuthor id="4" name="Humphries-Wadsworth, Terresa" initials="HT" lastIdx="2" clrIdx="3">
    <p:extLst>
      <p:ext uri="{19B8F6BF-5375-455C-9EA6-DF929625EA0E}">
        <p15:presenceInfo xmlns:p15="http://schemas.microsoft.com/office/powerpoint/2012/main" userId="S-1-5-21-1181185089-2005350570-1792151419-56389" providerId="AD"/>
      </p:ext>
    </p:extLst>
  </p:cmAuthor>
  <p:cmAuthor id="5" name="Carr, Colleen" initials="CC" lastIdx="2" clrIdx="4">
    <p:extLst>
      <p:ext uri="{19B8F6BF-5375-455C-9EA6-DF929625EA0E}">
        <p15:presenceInfo xmlns:p15="http://schemas.microsoft.com/office/powerpoint/2012/main" userId="S-1-5-21-1181185089-2005350570-1792151419-50051" providerId="AD"/>
      </p:ext>
    </p:extLst>
  </p:cmAuthor>
  <p:cmAuthor id="6" name="Goodman, Noah" initials="GN" lastIdx="3" clrIdx="5">
    <p:extLst>
      <p:ext uri="{19B8F6BF-5375-455C-9EA6-DF929625EA0E}">
        <p15:presenceInfo xmlns:p15="http://schemas.microsoft.com/office/powerpoint/2012/main" userId="1lcA3IjdskH73XZAIa8X9LS6+t2e6rUHI2UO/EgvKx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CAD"/>
    <a:srgbClr val="3ECDC2"/>
    <a:srgbClr val="3AB6DF"/>
    <a:srgbClr val="444444"/>
    <a:srgbClr val="5769A0"/>
    <a:srgbClr val="57E2DB"/>
    <a:srgbClr val="33CCCD"/>
    <a:srgbClr val="33CCCC"/>
    <a:srgbClr val="9AEFE9"/>
    <a:srgbClr val="737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71437-4C2D-C1AF-E269-8CCD428346B3}" v="5" dt="2023-07-14T19:28:12.678"/>
    <p1510:client id="{895B3FFE-2D4C-F0C5-47C9-B8B41DCFAD69}" v="4" dt="2023-07-19T16:01:50.732"/>
    <p1510:client id="{98186FDF-C1D5-B129-23AF-503A7005898D}" v="1" dt="2023-07-17T18:24:17.115"/>
    <p1510:client id="{BD18E05D-B3C1-8E1F-C78C-0E0117833C7D}" v="3" dt="2023-07-14T17:53:39.216"/>
    <p1510:client id="{D4F5AC9E-6D85-54E1-8E35-0A9DDFE7D5BC}" v="5" dt="2023-07-14T17:50:46.461"/>
    <p1510:client id="{EA13A712-8EA1-80A6-154F-AC6493D7626A}" v="312" dt="2023-07-19T16:18:16.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436"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7C4F67-6CBA-B343-BA27-5C2E222D4968}"/>
              </a:ext>
            </a:extLst>
          </p:cNvPr>
          <p:cNvSpPr>
            <a:spLocks noGrp="1"/>
          </p:cNvSpPr>
          <p:nvPr>
            <p:ph type="hdr" sz="quarter"/>
          </p:nvPr>
        </p:nvSpPr>
        <p:spPr>
          <a:xfrm>
            <a:off x="1" y="2"/>
            <a:ext cx="4068339" cy="356357"/>
          </a:xfrm>
          <a:prstGeom prst="rect">
            <a:avLst/>
          </a:prstGeom>
        </p:spPr>
        <p:txBody>
          <a:bodyPr vert="horz" lIns="94215" tIns="47107" rIns="94215" bIns="47107" rtlCol="0"/>
          <a:lstStyle>
            <a:lvl1pPr algn="l">
              <a:defRPr sz="1200"/>
            </a:lvl1pPr>
          </a:lstStyle>
          <a:p>
            <a:endParaRPr lang="en-US"/>
          </a:p>
        </p:txBody>
      </p:sp>
      <p:sp>
        <p:nvSpPr>
          <p:cNvPr id="3" name="Date Placeholder 2">
            <a:extLst>
              <a:ext uri="{FF2B5EF4-FFF2-40B4-BE49-F238E27FC236}">
                <a16:creationId xmlns:a16="http://schemas.microsoft.com/office/drawing/2014/main" id="{737E892B-DCBD-3849-83F5-90F76654282D}"/>
              </a:ext>
            </a:extLst>
          </p:cNvPr>
          <p:cNvSpPr>
            <a:spLocks noGrp="1"/>
          </p:cNvSpPr>
          <p:nvPr>
            <p:ph type="dt" sz="quarter" idx="1"/>
          </p:nvPr>
        </p:nvSpPr>
        <p:spPr>
          <a:xfrm>
            <a:off x="5317964" y="2"/>
            <a:ext cx="4068339" cy="356357"/>
          </a:xfrm>
          <a:prstGeom prst="rect">
            <a:avLst/>
          </a:prstGeom>
        </p:spPr>
        <p:txBody>
          <a:bodyPr vert="horz" lIns="94215" tIns="47107" rIns="94215" bIns="47107" rtlCol="0"/>
          <a:lstStyle>
            <a:lvl1pPr algn="r">
              <a:defRPr sz="1200"/>
            </a:lvl1pPr>
          </a:lstStyle>
          <a:p>
            <a:fld id="{C76C9856-6785-314E-BC1F-78BD60E0D909}" type="datetimeFigureOut">
              <a:rPr lang="en-US" smtClean="0"/>
              <a:t>8/29/2023</a:t>
            </a:fld>
            <a:endParaRPr lang="en-US"/>
          </a:p>
        </p:txBody>
      </p:sp>
      <p:sp>
        <p:nvSpPr>
          <p:cNvPr id="4" name="Footer Placeholder 3">
            <a:extLst>
              <a:ext uri="{FF2B5EF4-FFF2-40B4-BE49-F238E27FC236}">
                <a16:creationId xmlns:a16="http://schemas.microsoft.com/office/drawing/2014/main" id="{3012F0F6-D00C-6C4E-832C-56A96DDC35E7}"/>
              </a:ext>
            </a:extLst>
          </p:cNvPr>
          <p:cNvSpPr>
            <a:spLocks noGrp="1"/>
          </p:cNvSpPr>
          <p:nvPr>
            <p:ph type="ftr" sz="quarter" idx="2"/>
          </p:nvPr>
        </p:nvSpPr>
        <p:spPr>
          <a:xfrm>
            <a:off x="1" y="6746119"/>
            <a:ext cx="4068339" cy="356356"/>
          </a:xfrm>
          <a:prstGeom prst="rect">
            <a:avLst/>
          </a:prstGeom>
        </p:spPr>
        <p:txBody>
          <a:bodyPr vert="horz" lIns="94215" tIns="47107" rIns="94215" bIns="4710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858166-966A-8641-BB13-C91C20D03999}"/>
              </a:ext>
            </a:extLst>
          </p:cNvPr>
          <p:cNvSpPr>
            <a:spLocks noGrp="1"/>
          </p:cNvSpPr>
          <p:nvPr>
            <p:ph type="sldNum" sz="quarter" idx="3"/>
          </p:nvPr>
        </p:nvSpPr>
        <p:spPr>
          <a:xfrm>
            <a:off x="5317964" y="6746119"/>
            <a:ext cx="4068339" cy="356356"/>
          </a:xfrm>
          <a:prstGeom prst="rect">
            <a:avLst/>
          </a:prstGeom>
        </p:spPr>
        <p:txBody>
          <a:bodyPr vert="horz" lIns="94215" tIns="47107" rIns="94215" bIns="47107" rtlCol="0" anchor="b"/>
          <a:lstStyle>
            <a:lvl1pPr algn="r">
              <a:defRPr sz="1200"/>
            </a:lvl1pPr>
          </a:lstStyle>
          <a:p>
            <a:fld id="{D08D5C6E-C91C-8548-8EC3-72CB38F06D89}" type="slidenum">
              <a:rPr lang="en-US" smtClean="0"/>
              <a:t>‹#›</a:t>
            </a:fld>
            <a:endParaRPr lang="en-US"/>
          </a:p>
        </p:txBody>
      </p:sp>
    </p:spTree>
    <p:extLst>
      <p:ext uri="{BB962C8B-B14F-4D97-AF65-F5344CB8AC3E}">
        <p14:creationId xmlns:p14="http://schemas.microsoft.com/office/powerpoint/2010/main" val="40725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68339" cy="356357"/>
          </a:xfrm>
          <a:prstGeom prst="rect">
            <a:avLst/>
          </a:prstGeom>
        </p:spPr>
        <p:txBody>
          <a:bodyPr vert="horz" lIns="94215" tIns="47107" rIns="94215" bIns="47107" rtlCol="0"/>
          <a:lstStyle>
            <a:lvl1pPr algn="l">
              <a:defRPr sz="1200"/>
            </a:lvl1pPr>
          </a:lstStyle>
          <a:p>
            <a:endParaRPr lang="en-US"/>
          </a:p>
        </p:txBody>
      </p:sp>
      <p:sp>
        <p:nvSpPr>
          <p:cNvPr id="3" name="Date Placeholder 2"/>
          <p:cNvSpPr>
            <a:spLocks noGrp="1"/>
          </p:cNvSpPr>
          <p:nvPr>
            <p:ph type="dt" idx="1"/>
          </p:nvPr>
        </p:nvSpPr>
        <p:spPr>
          <a:xfrm>
            <a:off x="5317964" y="2"/>
            <a:ext cx="4068339" cy="356357"/>
          </a:xfrm>
          <a:prstGeom prst="rect">
            <a:avLst/>
          </a:prstGeom>
        </p:spPr>
        <p:txBody>
          <a:bodyPr vert="horz" lIns="94215" tIns="47107" rIns="94215" bIns="47107" rtlCol="0"/>
          <a:lstStyle>
            <a:lvl1pPr algn="r">
              <a:defRPr sz="1200"/>
            </a:lvl1pPr>
          </a:lstStyle>
          <a:p>
            <a:fld id="{070EBD1B-204D-0947-9155-84D4187F9EB8}" type="datetimeFigureOut">
              <a:rPr lang="en-US" smtClean="0"/>
              <a:t>8/9/2023</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15" tIns="47107" rIns="94215" bIns="47107" rtlCol="0" anchor="ctr"/>
          <a:lstStyle/>
          <a:p>
            <a:endParaRPr lang="en-US"/>
          </a:p>
        </p:txBody>
      </p:sp>
      <p:sp>
        <p:nvSpPr>
          <p:cNvPr id="5" name="Notes Placeholder 4"/>
          <p:cNvSpPr>
            <a:spLocks noGrp="1"/>
          </p:cNvSpPr>
          <p:nvPr>
            <p:ph type="body" sz="quarter" idx="3"/>
          </p:nvPr>
        </p:nvSpPr>
        <p:spPr>
          <a:xfrm>
            <a:off x="938848" y="3418067"/>
            <a:ext cx="7510780" cy="2796600"/>
          </a:xfrm>
          <a:prstGeom prst="rect">
            <a:avLst/>
          </a:prstGeom>
        </p:spPr>
        <p:txBody>
          <a:bodyPr vert="horz" lIns="94215" tIns="47107" rIns="94215"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6356"/>
          </a:xfrm>
          <a:prstGeom prst="rect">
            <a:avLst/>
          </a:prstGeom>
        </p:spPr>
        <p:txBody>
          <a:bodyPr vert="horz" lIns="94215" tIns="47107" rIns="94215" bIns="47107"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15" tIns="47107" rIns="94215" bIns="47107" rtlCol="0" anchor="b"/>
          <a:lstStyle>
            <a:lvl1pPr algn="r">
              <a:defRPr sz="1200"/>
            </a:lvl1pPr>
          </a:lstStyle>
          <a:p>
            <a:fld id="{7816E8AA-79AA-5C49-A7FA-C3DC5DE3D31D}" type="slidenum">
              <a:rPr lang="en-US" smtClean="0"/>
              <a:t>‹#›</a:t>
            </a:fld>
            <a:endParaRPr lang="en-US"/>
          </a:p>
        </p:txBody>
      </p:sp>
    </p:spTree>
    <p:extLst>
      <p:ext uri="{BB962C8B-B14F-4D97-AF65-F5344CB8AC3E}">
        <p14:creationId xmlns:p14="http://schemas.microsoft.com/office/powerpoint/2010/main" val="168945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4</a:t>
            </a:fld>
            <a:endParaRPr lang="en-US"/>
          </a:p>
        </p:txBody>
      </p:sp>
    </p:spTree>
    <p:extLst>
      <p:ext uri="{BB962C8B-B14F-4D97-AF65-F5344CB8AC3E}">
        <p14:creationId xmlns:p14="http://schemas.microsoft.com/office/powerpoint/2010/main" val="4085198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13</a:t>
            </a:fld>
            <a:endParaRPr lang="en-US"/>
          </a:p>
        </p:txBody>
      </p:sp>
    </p:spTree>
    <p:extLst>
      <p:ext uri="{BB962C8B-B14F-4D97-AF65-F5344CB8AC3E}">
        <p14:creationId xmlns:p14="http://schemas.microsoft.com/office/powerpoint/2010/main" val="41547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14</a:t>
            </a:fld>
            <a:endParaRPr lang="en-US"/>
          </a:p>
        </p:txBody>
      </p:sp>
    </p:spTree>
    <p:extLst>
      <p:ext uri="{BB962C8B-B14F-4D97-AF65-F5344CB8AC3E}">
        <p14:creationId xmlns:p14="http://schemas.microsoft.com/office/powerpoint/2010/main" val="291535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15</a:t>
            </a:fld>
            <a:endParaRPr lang="en-US"/>
          </a:p>
        </p:txBody>
      </p:sp>
    </p:spTree>
    <p:extLst>
      <p:ext uri="{BB962C8B-B14F-4D97-AF65-F5344CB8AC3E}">
        <p14:creationId xmlns:p14="http://schemas.microsoft.com/office/powerpoint/2010/main" val="336998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br>
            <a:br>
              <a:rPr lang="en-US"/>
            </a:br>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16</a:t>
            </a:fld>
            <a:endParaRPr lang="en-US"/>
          </a:p>
        </p:txBody>
      </p:sp>
    </p:spTree>
    <p:extLst>
      <p:ext uri="{BB962C8B-B14F-4D97-AF65-F5344CB8AC3E}">
        <p14:creationId xmlns:p14="http://schemas.microsoft.com/office/powerpoint/2010/main" val="377701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17</a:t>
            </a:fld>
            <a:endParaRPr lang="en-US"/>
          </a:p>
        </p:txBody>
      </p:sp>
    </p:spTree>
    <p:extLst>
      <p:ext uri="{BB962C8B-B14F-4D97-AF65-F5344CB8AC3E}">
        <p14:creationId xmlns:p14="http://schemas.microsoft.com/office/powerpoint/2010/main" val="395411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18</a:t>
            </a:fld>
            <a:endParaRPr lang="en-US"/>
          </a:p>
        </p:txBody>
      </p:sp>
    </p:spTree>
    <p:extLst>
      <p:ext uri="{BB962C8B-B14F-4D97-AF65-F5344CB8AC3E}">
        <p14:creationId xmlns:p14="http://schemas.microsoft.com/office/powerpoint/2010/main" val="176245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20</a:t>
            </a:fld>
            <a:endParaRPr lang="en-US"/>
          </a:p>
        </p:txBody>
      </p:sp>
    </p:spTree>
    <p:extLst>
      <p:ext uri="{BB962C8B-B14F-4D97-AF65-F5344CB8AC3E}">
        <p14:creationId xmlns:p14="http://schemas.microsoft.com/office/powerpoint/2010/main" val="333382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D462788F-5488-4F07-B882-6C6482CEFBF6}"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a:t>Based on 6/1 version of NSSP. Please do NOT distribute any portion of this presentation.</a:t>
            </a:r>
          </a:p>
        </p:txBody>
      </p:sp>
    </p:spTree>
    <p:extLst>
      <p:ext uri="{BB962C8B-B14F-4D97-AF65-F5344CB8AC3E}">
        <p14:creationId xmlns:p14="http://schemas.microsoft.com/office/powerpoint/2010/main" val="109649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22</a:t>
            </a:fld>
            <a:endParaRPr lang="en-US"/>
          </a:p>
        </p:txBody>
      </p:sp>
    </p:spTree>
    <p:extLst>
      <p:ext uri="{BB962C8B-B14F-4D97-AF65-F5344CB8AC3E}">
        <p14:creationId xmlns:p14="http://schemas.microsoft.com/office/powerpoint/2010/main" val="45052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5</a:t>
            </a:fld>
            <a:endParaRPr lang="en-US"/>
          </a:p>
        </p:txBody>
      </p:sp>
    </p:spTree>
    <p:extLst>
      <p:ext uri="{BB962C8B-B14F-4D97-AF65-F5344CB8AC3E}">
        <p14:creationId xmlns:p14="http://schemas.microsoft.com/office/powerpoint/2010/main" val="370563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6</a:t>
            </a:fld>
            <a:endParaRPr lang="en-US"/>
          </a:p>
        </p:txBody>
      </p:sp>
    </p:spTree>
    <p:extLst>
      <p:ext uri="{BB962C8B-B14F-4D97-AF65-F5344CB8AC3E}">
        <p14:creationId xmlns:p14="http://schemas.microsoft.com/office/powerpoint/2010/main" val="44505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7</a:t>
            </a:fld>
            <a:endParaRPr lang="en-US"/>
          </a:p>
        </p:txBody>
      </p:sp>
    </p:spTree>
    <p:extLst>
      <p:ext uri="{BB962C8B-B14F-4D97-AF65-F5344CB8AC3E}">
        <p14:creationId xmlns:p14="http://schemas.microsoft.com/office/powerpoint/2010/main" val="392049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8</a:t>
            </a:fld>
            <a:endParaRPr lang="en-US"/>
          </a:p>
        </p:txBody>
      </p:sp>
    </p:spTree>
    <p:extLst>
      <p:ext uri="{BB962C8B-B14F-4D97-AF65-F5344CB8AC3E}">
        <p14:creationId xmlns:p14="http://schemas.microsoft.com/office/powerpoint/2010/main" val="77314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9</a:t>
            </a:fld>
            <a:endParaRPr lang="en-US"/>
          </a:p>
        </p:txBody>
      </p:sp>
    </p:spTree>
    <p:extLst>
      <p:ext uri="{BB962C8B-B14F-4D97-AF65-F5344CB8AC3E}">
        <p14:creationId xmlns:p14="http://schemas.microsoft.com/office/powerpoint/2010/main" val="121114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10</a:t>
            </a:fld>
            <a:endParaRPr lang="en-US"/>
          </a:p>
        </p:txBody>
      </p:sp>
    </p:spTree>
    <p:extLst>
      <p:ext uri="{BB962C8B-B14F-4D97-AF65-F5344CB8AC3E}">
        <p14:creationId xmlns:p14="http://schemas.microsoft.com/office/powerpoint/2010/main" val="14124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11</a:t>
            </a:fld>
            <a:endParaRPr lang="en-US"/>
          </a:p>
        </p:txBody>
      </p:sp>
    </p:spTree>
    <p:extLst>
      <p:ext uri="{BB962C8B-B14F-4D97-AF65-F5344CB8AC3E}">
        <p14:creationId xmlns:p14="http://schemas.microsoft.com/office/powerpoint/2010/main" val="370728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6E8AA-79AA-5C49-A7FA-C3DC5DE3D31D}" type="slidenum">
              <a:rPr lang="en-US" smtClean="0"/>
              <a:t>12</a:t>
            </a:fld>
            <a:endParaRPr lang="en-US"/>
          </a:p>
        </p:txBody>
      </p:sp>
    </p:spTree>
    <p:extLst>
      <p:ext uri="{BB962C8B-B14F-4D97-AF65-F5344CB8AC3E}">
        <p14:creationId xmlns:p14="http://schemas.microsoft.com/office/powerpoint/2010/main" val="2222802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0CD3F8-E63F-7347-BABC-1C611AE95579}"/>
              </a:ext>
            </a:extLst>
          </p:cNvPr>
          <p:cNvSpPr/>
          <p:nvPr userDrawn="1"/>
        </p:nvSpPr>
        <p:spPr>
          <a:xfrm rot="5400000">
            <a:off x="3258179" y="-2075818"/>
            <a:ext cx="5673521" cy="1219412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6C506D-99D7-F949-8E95-B7FDD8E90F5C}"/>
              </a:ext>
            </a:extLst>
          </p:cNvPr>
          <p:cNvSpPr/>
          <p:nvPr userDrawn="1"/>
        </p:nvSpPr>
        <p:spPr>
          <a:xfrm>
            <a:off x="-2" y="1181100"/>
            <a:ext cx="12192000" cy="1739900"/>
          </a:xfrm>
          <a:prstGeom prst="rect">
            <a:avLst/>
          </a:prstGeom>
          <a:gradFill>
            <a:gsLst>
              <a:gs pos="0">
                <a:srgbClr val="3AB6DF">
                  <a:alpha val="60746"/>
                </a:srgbClr>
              </a:gs>
              <a:gs pos="98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23">
            <a:extLst>
              <a:ext uri="{FF2B5EF4-FFF2-40B4-BE49-F238E27FC236}">
                <a16:creationId xmlns:a16="http://schemas.microsoft.com/office/drawing/2014/main" id="{544B9054-4DB4-A040-8784-C48326FCA111}"/>
              </a:ext>
            </a:extLst>
          </p:cNvPr>
          <p:cNvSpPr txBox="1"/>
          <p:nvPr userDrawn="1"/>
        </p:nvSpPr>
        <p:spPr>
          <a:xfrm>
            <a:off x="694280" y="5258238"/>
            <a:ext cx="747386" cy="590667"/>
          </a:xfrm>
          <a:prstGeom prst="rect">
            <a:avLst/>
          </a:prstGeom>
          <a:noFill/>
          <a:ln>
            <a:noFill/>
          </a:ln>
        </p:spPr>
        <p:txBody>
          <a:bodyPr wrap="square" lIns="82609" tIns="82609" rIns="82609" bIns="82609" anchor="t" anchorCtr="0">
            <a:noAutofit/>
          </a:bodyPr>
          <a:lstStyle/>
          <a:p>
            <a:pPr algn="ctr"/>
            <a:endParaRPr lang="en" sz="8675" b="1">
              <a:solidFill>
                <a:schemeClr val="accent1"/>
              </a:solidFill>
            </a:endParaRPr>
          </a:p>
        </p:txBody>
      </p:sp>
      <p:sp>
        <p:nvSpPr>
          <p:cNvPr id="15" name="Rectangle 14">
            <a:extLst>
              <a:ext uri="{FF2B5EF4-FFF2-40B4-BE49-F238E27FC236}">
                <a16:creationId xmlns:a16="http://schemas.microsoft.com/office/drawing/2014/main" id="{7C0FBA5B-50A8-E642-A9C1-80D99D4A9283}"/>
              </a:ext>
            </a:extLst>
          </p:cNvPr>
          <p:cNvSpPr/>
          <p:nvPr userDrawn="1"/>
        </p:nvSpPr>
        <p:spPr>
          <a:xfrm>
            <a:off x="121920" y="3633703"/>
            <a:ext cx="12846584" cy="1631216"/>
          </a:xfrm>
          <a:prstGeom prst="rect">
            <a:avLst/>
          </a:prstGeom>
        </p:spPr>
        <p:txBody>
          <a:bodyPr wrap="square">
            <a:spAutoFit/>
          </a:bodyPr>
          <a:lstStyle/>
          <a:p>
            <a:br>
              <a:rPr lang="en-US" sz="5000" cap="all">
                <a:solidFill>
                  <a:schemeClr val="bg1">
                    <a:alpha val="24000"/>
                  </a:schemeClr>
                </a:solidFill>
                <a:latin typeface="Arial" panose="020B0604020202020204" pitchFamily="34" charset="0"/>
                <a:cs typeface="Arial" panose="020B0604020202020204" pitchFamily="34" charset="0"/>
              </a:rPr>
            </a:br>
            <a:endParaRPr lang="en-US" sz="5000">
              <a:solidFill>
                <a:schemeClr val="bg1">
                  <a:alpha val="24000"/>
                </a:schemeClr>
              </a:solidFill>
              <a:latin typeface="Arial" panose="020B0604020202020204" pitchFamily="34" charset="0"/>
              <a:cs typeface="Arial" panose="020B0604020202020204" pitchFamily="34" charset="0"/>
            </a:endParaRPr>
          </a:p>
        </p:txBody>
      </p:sp>
      <p:sp>
        <p:nvSpPr>
          <p:cNvPr id="17" name="Parallelogram 16">
            <a:extLst>
              <a:ext uri="{FF2B5EF4-FFF2-40B4-BE49-F238E27FC236}">
                <a16:creationId xmlns:a16="http://schemas.microsoft.com/office/drawing/2014/main" id="{73B01701-B337-4646-9661-28484D7029E0}"/>
              </a:ext>
            </a:extLst>
          </p:cNvPr>
          <p:cNvSpPr/>
          <p:nvPr userDrawn="1"/>
        </p:nvSpPr>
        <p:spPr>
          <a:xfrm>
            <a:off x="-410487" y="8467"/>
            <a:ext cx="3236472" cy="1434662"/>
          </a:xfrm>
          <a:prstGeom prst="parallelogram">
            <a:avLst/>
          </a:prstGeom>
          <a:solidFill>
            <a:schemeClr val="bg1"/>
          </a:solidFill>
          <a:ln>
            <a:noFill/>
          </a:ln>
          <a:effectLst>
            <a:outerShdw blurRad="165100" dist="25400" dir="5400000" sx="103000" sy="103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A-logo-CMYK.eps">
            <a:extLst>
              <a:ext uri="{FF2B5EF4-FFF2-40B4-BE49-F238E27FC236}">
                <a16:creationId xmlns:a16="http://schemas.microsoft.com/office/drawing/2014/main" id="{D8895E90-0EB2-6C4A-B27D-9BC2B65123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622" y="312286"/>
            <a:ext cx="1545021" cy="821227"/>
          </a:xfrm>
          <a:prstGeom prst="rect">
            <a:avLst/>
          </a:prstGeom>
        </p:spPr>
      </p:pic>
      <p:sp>
        <p:nvSpPr>
          <p:cNvPr id="19" name="Rectangle 18">
            <a:extLst>
              <a:ext uri="{FF2B5EF4-FFF2-40B4-BE49-F238E27FC236}">
                <a16:creationId xmlns:a16="http://schemas.microsoft.com/office/drawing/2014/main" id="{ABB3D305-2644-3142-A804-E9C1A1278B66}"/>
              </a:ext>
            </a:extLst>
          </p:cNvPr>
          <p:cNvSpPr/>
          <p:nvPr userDrawn="1"/>
        </p:nvSpPr>
        <p:spPr>
          <a:xfrm>
            <a:off x="2690192" y="905027"/>
            <a:ext cx="5539408" cy="247501"/>
          </a:xfrm>
          <a:prstGeom prst="rect">
            <a:avLst/>
          </a:prstGeom>
        </p:spPr>
        <p:txBody>
          <a:bodyPr wrap="square">
            <a:spAutoFit/>
          </a:bodyPr>
          <a:lstStyle/>
          <a:p>
            <a:r>
              <a:rPr lang="en-US" sz="1000" cap="none" baseline="0">
                <a:solidFill>
                  <a:srgbClr val="7B8180"/>
                </a:solidFill>
                <a:latin typeface="Calibri" panose="020F0502020204030204" pitchFamily="34" charset="0"/>
                <a:cs typeface="Calibri" panose="020F0502020204030204" pitchFamily="34" charset="0"/>
              </a:rPr>
              <a:t>An initiative housed at Education Development Center, Inc.</a:t>
            </a:r>
          </a:p>
        </p:txBody>
      </p:sp>
      <p:sp>
        <p:nvSpPr>
          <p:cNvPr id="20" name="Rectangle 19">
            <a:extLst>
              <a:ext uri="{FF2B5EF4-FFF2-40B4-BE49-F238E27FC236}">
                <a16:creationId xmlns:a16="http://schemas.microsoft.com/office/drawing/2014/main" id="{BF2A0144-8E70-184B-9263-C9727EEF6B66}"/>
              </a:ext>
            </a:extLst>
          </p:cNvPr>
          <p:cNvSpPr/>
          <p:nvPr userDrawn="1"/>
        </p:nvSpPr>
        <p:spPr>
          <a:xfrm>
            <a:off x="-612250" y="-129554"/>
            <a:ext cx="603783" cy="2186093"/>
          </a:xfrm>
          <a:prstGeom prst="rect">
            <a:avLst/>
          </a:prstGeom>
          <a:solidFill>
            <a:srgbClr val="EC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47FAB5E9-F941-B841-9862-0AADB9FB3473}"/>
              </a:ext>
            </a:extLst>
          </p:cNvPr>
          <p:cNvSpPr txBox="1">
            <a:spLocks/>
          </p:cNvSpPr>
          <p:nvPr userDrawn="1"/>
        </p:nvSpPr>
        <p:spPr>
          <a:xfrm>
            <a:off x="785208" y="4023872"/>
            <a:ext cx="8028853" cy="326156"/>
          </a:xfrm>
          <a:prstGeom prst="rect">
            <a:avLst/>
          </a:prstGeom>
        </p:spPr>
        <p:txBody>
          <a:bodyPr vert="horz" lIns="0" tIns="0" rIns="0" bIns="0" rtlCol="0" anchor="t"/>
          <a:lstStyle>
            <a:defPPr>
              <a:defRPr lang="en-US"/>
            </a:defPPr>
            <a:lvl1pPr marL="0" algn="l" defTabSz="914400" rtl="0" eaLnBrk="1" latinLnBrk="0" hangingPunct="1">
              <a:defRPr sz="900" b="1" i="0" kern="1200" spc="50" baseline="0">
                <a:solidFill>
                  <a:srgbClr val="7B818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spc="0">
                <a:solidFill>
                  <a:schemeClr val="bg1"/>
                </a:solidFill>
                <a:latin typeface="Calibri" panose="020F0502020204030204" pitchFamily="34" charset="0"/>
                <a:cs typeface="Calibri" panose="020F0502020204030204" pitchFamily="34" charset="0"/>
              </a:rPr>
              <a:t>A project brought to you by the National Action Alliance for Suicide Prevention with support from Johnson &amp; Johnson—Janssen</a:t>
            </a:r>
          </a:p>
          <a:p>
            <a:endParaRPr lang="en-US">
              <a:solidFill>
                <a:schemeClr val="bg1"/>
              </a:solidFill>
            </a:endParaRPr>
          </a:p>
        </p:txBody>
      </p:sp>
      <p:sp>
        <p:nvSpPr>
          <p:cNvPr id="23" name="Rectangle 22">
            <a:extLst>
              <a:ext uri="{FF2B5EF4-FFF2-40B4-BE49-F238E27FC236}">
                <a16:creationId xmlns:a16="http://schemas.microsoft.com/office/drawing/2014/main" id="{B0E5621A-3619-074B-B6DE-907928E0CDCC}"/>
              </a:ext>
            </a:extLst>
          </p:cNvPr>
          <p:cNvSpPr/>
          <p:nvPr userDrawn="1"/>
        </p:nvSpPr>
        <p:spPr>
          <a:xfrm>
            <a:off x="612648" y="2816352"/>
            <a:ext cx="10061691" cy="1220847"/>
          </a:xfrm>
          <a:prstGeom prst="rect">
            <a:avLst/>
          </a:prstGeom>
          <a:ln>
            <a:noFill/>
          </a:ln>
        </p:spPr>
        <p:txBody>
          <a:bodyPr wrap="square" anchor="ctr">
            <a:spAutoFit/>
          </a:bodyPr>
          <a:lstStyle/>
          <a:p>
            <a:pPr>
              <a:lnSpc>
                <a:spcPts val="4400"/>
              </a:lnSpc>
            </a:pPr>
            <a:r>
              <a:rPr lang="en-US" sz="4000" b="1">
                <a:solidFill>
                  <a:srgbClr val="444444"/>
                </a:solidFill>
                <a:latin typeface="Arial"/>
                <a:cs typeface="Arial"/>
              </a:rPr>
              <a:t>Aligning our Messaging about 988:</a:t>
            </a:r>
          </a:p>
          <a:p>
            <a:pPr>
              <a:lnSpc>
                <a:spcPts val="4400"/>
              </a:lnSpc>
            </a:pPr>
            <a:r>
              <a:rPr lang="en-US" sz="4000" b="1">
                <a:solidFill>
                  <a:schemeClr val="bg1">
                    <a:alpha val="90000"/>
                  </a:schemeClr>
                </a:solidFill>
                <a:latin typeface="Arial"/>
                <a:cs typeface="Arial"/>
              </a:rPr>
              <a:t>The Nation’s 988 Messaging Framework</a:t>
            </a:r>
            <a:endParaRPr lang="en-US" sz="5500" b="1" cap="all">
              <a:solidFill>
                <a:schemeClr val="bg1">
                  <a:alpha val="90000"/>
                </a:schemeClr>
              </a:solidFill>
              <a:latin typeface="Trade Gothic Next LT Pro Bold"/>
              <a:cs typeface="Trade Gothic Next LT Pro Bold"/>
            </a:endParaRPr>
          </a:p>
        </p:txBody>
      </p:sp>
      <p:grpSp>
        <p:nvGrpSpPr>
          <p:cNvPr id="44" name="Group 43">
            <a:extLst>
              <a:ext uri="{FF2B5EF4-FFF2-40B4-BE49-F238E27FC236}">
                <a16:creationId xmlns:a16="http://schemas.microsoft.com/office/drawing/2014/main" id="{FE47DCC2-C29C-C447-9B1D-4A3CBAD8BC9F}"/>
              </a:ext>
            </a:extLst>
          </p:cNvPr>
          <p:cNvGrpSpPr/>
          <p:nvPr userDrawn="1"/>
        </p:nvGrpSpPr>
        <p:grpSpPr>
          <a:xfrm>
            <a:off x="8668238" y="1765493"/>
            <a:ext cx="2483203" cy="764971"/>
            <a:chOff x="8198311" y="2059583"/>
            <a:chExt cx="3127779" cy="963538"/>
          </a:xfrm>
        </p:grpSpPr>
        <p:sp>
          <p:nvSpPr>
            <p:cNvPr id="41" name="Rectangular Callout 40">
              <a:extLst>
                <a:ext uri="{FF2B5EF4-FFF2-40B4-BE49-F238E27FC236}">
                  <a16:creationId xmlns:a16="http://schemas.microsoft.com/office/drawing/2014/main" id="{C9A92FED-2030-AD48-BE58-4776FDEC9663}"/>
                </a:ext>
              </a:extLst>
            </p:cNvPr>
            <p:cNvSpPr/>
            <p:nvPr userDrawn="1"/>
          </p:nvSpPr>
          <p:spPr>
            <a:xfrm>
              <a:off x="9802536" y="2059583"/>
              <a:ext cx="1523554" cy="963538"/>
            </a:xfrm>
            <a:prstGeom prst="wedgeRectCallout">
              <a:avLst>
                <a:gd name="adj1" fmla="val -31435"/>
                <a:gd name="adj2" fmla="val 106432"/>
              </a:avLst>
            </a:prstGeom>
            <a:noFill/>
            <a:ln w="85725">
              <a:solidFill>
                <a:srgbClr val="9C5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Rectangular Callout 42">
              <a:extLst>
                <a:ext uri="{FF2B5EF4-FFF2-40B4-BE49-F238E27FC236}">
                  <a16:creationId xmlns:a16="http://schemas.microsoft.com/office/drawing/2014/main" id="{F2AE8380-86E6-DA42-AA72-13F251AACBFD}"/>
                </a:ext>
              </a:extLst>
            </p:cNvPr>
            <p:cNvSpPr/>
            <p:nvPr userDrawn="1"/>
          </p:nvSpPr>
          <p:spPr>
            <a:xfrm flipH="1">
              <a:off x="8198311" y="2059583"/>
              <a:ext cx="1523554" cy="963538"/>
            </a:xfrm>
            <a:prstGeom prst="wedgeRectCallout">
              <a:avLst>
                <a:gd name="adj1" fmla="val -31435"/>
                <a:gd name="adj2" fmla="val 106432"/>
              </a:avLst>
            </a:prstGeom>
            <a:noFill/>
            <a:ln w="85725">
              <a:solidFill>
                <a:srgbClr val="57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cxnSp>
        <p:nvCxnSpPr>
          <p:cNvPr id="27" name="Straight Connector 26">
            <a:extLst>
              <a:ext uri="{FF2B5EF4-FFF2-40B4-BE49-F238E27FC236}">
                <a16:creationId xmlns:a16="http://schemas.microsoft.com/office/drawing/2014/main" id="{DF777761-6142-E640-BB33-E3CA0C60A12A}"/>
              </a:ext>
            </a:extLst>
          </p:cNvPr>
          <p:cNvCxnSpPr>
            <a:cxnSpLocks/>
          </p:cNvCxnSpPr>
          <p:nvPr userDrawn="1"/>
        </p:nvCxnSpPr>
        <p:spPr>
          <a:xfrm flipH="1">
            <a:off x="8366329" y="2143752"/>
            <a:ext cx="3040811" cy="0"/>
          </a:xfrm>
          <a:prstGeom prst="line">
            <a:avLst/>
          </a:prstGeom>
          <a:ln w="25400">
            <a:solidFill>
              <a:schemeClr val="bg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D2FFCBD9-5CF6-544C-83BA-4E51B9656FF2}"/>
              </a:ext>
            </a:extLst>
          </p:cNvPr>
          <p:cNvPicPr>
            <a:picLocks noChangeAspect="1"/>
          </p:cNvPicPr>
          <p:nvPr userDrawn="1"/>
        </p:nvPicPr>
        <p:blipFill rotWithShape="1">
          <a:blip r:embed="rId3" cstate="print">
            <a:alphaModFix amt="83000"/>
            <a:extLst>
              <a:ext uri="{28A0092B-C50C-407E-A947-70E740481C1C}">
                <a14:useLocalDpi xmlns:a14="http://schemas.microsoft.com/office/drawing/2010/main"/>
              </a:ext>
              <a:ext uri="{96DAC541-7B7A-43D3-8B79-37D633B846F1}">
                <asvg:svgBlip xmlns:asvg="http://schemas.microsoft.com/office/drawing/2016/SVG/main" r:embed="rId4"/>
              </a:ext>
            </a:extLst>
          </a:blip>
          <a:srcRect l="22385" t="-4462" r="31150" b="52965"/>
          <a:stretch/>
        </p:blipFill>
        <p:spPr>
          <a:xfrm>
            <a:off x="-8467" y="3985656"/>
            <a:ext cx="12200467" cy="2863877"/>
          </a:xfrm>
          <a:prstGeom prst="rect">
            <a:avLst/>
          </a:prstGeom>
        </p:spPr>
      </p:pic>
    </p:spTree>
    <p:extLst>
      <p:ext uri="{BB962C8B-B14F-4D97-AF65-F5344CB8AC3E}">
        <p14:creationId xmlns:p14="http://schemas.microsoft.com/office/powerpoint/2010/main" val="94487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9909" y="365125"/>
            <a:ext cx="6963890" cy="1325563"/>
          </a:xfrm>
        </p:spPr>
        <p:txBody>
          <a:bodyPr/>
          <a:lstStyle>
            <a:lvl1pPr>
              <a:defRPr b="1"/>
            </a:lvl1pPr>
          </a:lstStyle>
          <a:p>
            <a:r>
              <a:rPr lang="en-US"/>
              <a:t>Click to edit Master title style</a:t>
            </a:r>
          </a:p>
        </p:txBody>
      </p:sp>
      <p:sp>
        <p:nvSpPr>
          <p:cNvPr id="12" name="Slide Number Placeholder 5"/>
          <p:cNvSpPr>
            <a:spLocks noGrp="1"/>
          </p:cNvSpPr>
          <p:nvPr>
            <p:ph type="sldNum" sz="quarter" idx="4"/>
          </p:nvPr>
        </p:nvSpPr>
        <p:spPr>
          <a:xfrm>
            <a:off x="8610600" y="6472462"/>
            <a:ext cx="2743200" cy="365125"/>
          </a:xfrm>
          <a:prstGeom prst="rect">
            <a:avLst/>
          </a:prstGeom>
        </p:spPr>
        <p:txBody>
          <a:bodyPr vert="horz" lIns="0" tIns="0" rIns="0" bIns="0" rtlCol="0" anchor="t" anchorCtr="0"/>
          <a:lstStyle>
            <a:lvl1pPr algn="r">
              <a:defRPr sz="900" b="1" i="0">
                <a:solidFill>
                  <a:schemeClr val="accent1"/>
                </a:solidFill>
                <a:latin typeface="Arial" charset="0"/>
                <a:ea typeface="Arial" charset="0"/>
                <a:cs typeface="Arial" charset="0"/>
              </a:defRPr>
            </a:lvl1pPr>
          </a:lstStyle>
          <a:p>
            <a:fld id="{673C0C7B-A147-0A43-A353-616296BEAB5D}" type="slidenum">
              <a:rPr lang="en-US" smtClean="0"/>
              <a:pPr/>
              <a:t>‹#›</a:t>
            </a:fld>
            <a:endParaRPr lang="en-US"/>
          </a:p>
        </p:txBody>
      </p:sp>
      <p:sp>
        <p:nvSpPr>
          <p:cNvPr id="11" name="Footer Placeholder 4"/>
          <p:cNvSpPr>
            <a:spLocks noGrp="1"/>
          </p:cNvSpPr>
          <p:nvPr>
            <p:ph type="ftr" sz="quarter" idx="3"/>
          </p:nvPr>
        </p:nvSpPr>
        <p:spPr>
          <a:xfrm>
            <a:off x="5173578" y="6482667"/>
            <a:ext cx="3221391" cy="365125"/>
          </a:xfrm>
          <a:prstGeom prst="rect">
            <a:avLst/>
          </a:prstGeom>
        </p:spPr>
        <p:txBody>
          <a:bodyPr vert="horz" lIns="0" tIns="0" rIns="0" bIns="0" rtlCol="0" anchor="ctr"/>
          <a:lstStyle>
            <a:lvl1pPr algn="l">
              <a:defRPr sz="900" b="1" i="0" spc="50" baseline="0">
                <a:solidFill>
                  <a:srgbClr val="7B8180"/>
                </a:solidFill>
                <a:latin typeface="Arial" panose="020B0604020202020204" pitchFamily="34" charset="0"/>
                <a:cs typeface="Arial" panose="020B0604020202020204" pitchFamily="34" charset="0"/>
              </a:defRPr>
            </a:lvl1pPr>
          </a:lstStyle>
          <a:p>
            <a:r>
              <a:rPr lang="en-US"/>
              <a:t>NATIONAL RESPONSE G8 APPROACH</a:t>
            </a:r>
          </a:p>
          <a:p>
            <a:endParaRPr lang="en-US"/>
          </a:p>
        </p:txBody>
      </p:sp>
    </p:spTree>
    <p:extLst>
      <p:ext uri="{BB962C8B-B14F-4D97-AF65-F5344CB8AC3E}">
        <p14:creationId xmlns:p14="http://schemas.microsoft.com/office/powerpoint/2010/main" val="94792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05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8694951" y="6265581"/>
            <a:ext cx="2562723" cy="481968"/>
          </a:xfrm>
        </p:spPr>
        <p:txBody>
          <a:bodyPr/>
          <a:lstStyle>
            <a:lvl1pPr>
              <a:defRPr/>
            </a:lvl1pPr>
          </a:lstStyle>
          <a:p>
            <a:pPr>
              <a:defRPr/>
            </a:pPr>
            <a:fld id="{3C5BFF9F-923A-4E00-9544-4C6E90D9295B}" type="slidenum">
              <a:rPr lang="en-US"/>
              <a:pPr>
                <a:defRPr/>
              </a:pPr>
              <a:t>‹#›</a:t>
            </a:fld>
            <a:endParaRPr lang="en-US"/>
          </a:p>
        </p:txBody>
      </p:sp>
      <p:sp>
        <p:nvSpPr>
          <p:cNvPr id="6" name="Text Placeholder 5"/>
          <p:cNvSpPr>
            <a:spLocks noGrp="1"/>
          </p:cNvSpPr>
          <p:nvPr>
            <p:ph type="body" sz="quarter" idx="11"/>
          </p:nvPr>
        </p:nvSpPr>
        <p:spPr>
          <a:xfrm>
            <a:off x="3990906" y="2327359"/>
            <a:ext cx="7688168" cy="963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0" y="3636276"/>
            <a:ext cx="11679074" cy="24091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1753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AF7F92A-35B3-9341-A0BC-F9E2F37879B8}"/>
              </a:ext>
            </a:extLst>
          </p:cNvPr>
          <p:cNvSpPr/>
          <p:nvPr userDrawn="1"/>
        </p:nvSpPr>
        <p:spPr>
          <a:xfrm rot="5400000">
            <a:off x="2665940" y="-2668057"/>
            <a:ext cx="6858000" cy="12194119"/>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hape 23">
            <a:extLst>
              <a:ext uri="{FF2B5EF4-FFF2-40B4-BE49-F238E27FC236}">
                <a16:creationId xmlns:a16="http://schemas.microsoft.com/office/drawing/2014/main" id="{3AE64302-0E63-3745-A556-851FD267C138}"/>
              </a:ext>
            </a:extLst>
          </p:cNvPr>
          <p:cNvSpPr txBox="1"/>
          <p:nvPr userDrawn="1"/>
        </p:nvSpPr>
        <p:spPr>
          <a:xfrm>
            <a:off x="694280" y="5258238"/>
            <a:ext cx="747386" cy="590667"/>
          </a:xfrm>
          <a:prstGeom prst="rect">
            <a:avLst/>
          </a:prstGeom>
          <a:noFill/>
          <a:ln>
            <a:noFill/>
          </a:ln>
        </p:spPr>
        <p:txBody>
          <a:bodyPr wrap="square" lIns="82609" tIns="82609" rIns="82609" bIns="82609" anchor="t" anchorCtr="0">
            <a:noAutofit/>
          </a:bodyPr>
          <a:lstStyle/>
          <a:p>
            <a:pPr algn="ctr"/>
            <a:endParaRPr lang="en" sz="8675" b="1">
              <a:solidFill>
                <a:schemeClr val="accent1"/>
              </a:solidFill>
            </a:endParaRPr>
          </a:p>
        </p:txBody>
      </p:sp>
      <p:sp>
        <p:nvSpPr>
          <p:cNvPr id="29" name="Rectangle 28">
            <a:extLst>
              <a:ext uri="{FF2B5EF4-FFF2-40B4-BE49-F238E27FC236}">
                <a16:creationId xmlns:a16="http://schemas.microsoft.com/office/drawing/2014/main" id="{2505066F-8915-1A4D-B70C-E3998B550C15}"/>
              </a:ext>
            </a:extLst>
          </p:cNvPr>
          <p:cNvSpPr/>
          <p:nvPr userDrawn="1"/>
        </p:nvSpPr>
        <p:spPr>
          <a:xfrm>
            <a:off x="121920" y="3459532"/>
            <a:ext cx="12846584" cy="1631216"/>
          </a:xfrm>
          <a:prstGeom prst="rect">
            <a:avLst/>
          </a:prstGeom>
        </p:spPr>
        <p:txBody>
          <a:bodyPr wrap="square">
            <a:spAutoFit/>
          </a:bodyPr>
          <a:lstStyle/>
          <a:p>
            <a:br>
              <a:rPr lang="en-US" sz="5000" cap="all">
                <a:solidFill>
                  <a:schemeClr val="bg1">
                    <a:alpha val="24000"/>
                  </a:schemeClr>
                </a:solidFill>
                <a:latin typeface="Arial" panose="020B0604020202020204" pitchFamily="34" charset="0"/>
                <a:cs typeface="Arial" panose="020B0604020202020204" pitchFamily="34" charset="0"/>
              </a:rPr>
            </a:br>
            <a:endParaRPr lang="en-US" sz="5000">
              <a:solidFill>
                <a:schemeClr val="bg1">
                  <a:alpha val="24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CAC5403C-FC85-794F-9F30-1FF82CCBF835}"/>
              </a:ext>
            </a:extLst>
          </p:cNvPr>
          <p:cNvSpPr/>
          <p:nvPr userDrawn="1"/>
        </p:nvSpPr>
        <p:spPr>
          <a:xfrm>
            <a:off x="-2121" y="5616585"/>
            <a:ext cx="12192000" cy="1101648"/>
          </a:xfrm>
          <a:prstGeom prst="rect">
            <a:avLst/>
          </a:prstGeom>
        </p:spPr>
        <p:txBody>
          <a:bodyPr wrap="square" anchor="t">
            <a:spAutoFit/>
          </a:bodyPr>
          <a:lstStyle/>
          <a:p>
            <a:pPr algn="ctr">
              <a:spcAft>
                <a:spcPts val="1200"/>
              </a:spcAft>
            </a:pPr>
            <a:endParaRPr lang="en-US" sz="2800" b="1" kern="0" spc="500">
              <a:solidFill>
                <a:schemeClr val="accent2">
                  <a:lumMod val="20000"/>
                  <a:lumOff val="80000"/>
                </a:schemeClr>
              </a:solidFill>
              <a:latin typeface="Arial"/>
              <a:cs typeface="Arial"/>
            </a:endParaRPr>
          </a:p>
          <a:p>
            <a:pPr>
              <a:lnSpc>
                <a:spcPts val="3200"/>
              </a:lnSpc>
              <a:spcAft>
                <a:spcPts val="600"/>
              </a:spcAft>
            </a:pPr>
            <a:endParaRPr lang="en-US" sz="4000" spc="60">
              <a:solidFill>
                <a:srgbClr val="A0CDEF"/>
              </a:solidFill>
              <a:latin typeface="Arial"/>
              <a:cs typeface="Arial"/>
            </a:endParaRPr>
          </a:p>
        </p:txBody>
      </p:sp>
      <p:sp>
        <p:nvSpPr>
          <p:cNvPr id="31" name="Rectangle 30">
            <a:extLst>
              <a:ext uri="{FF2B5EF4-FFF2-40B4-BE49-F238E27FC236}">
                <a16:creationId xmlns:a16="http://schemas.microsoft.com/office/drawing/2014/main" id="{0BAF3195-D79A-FC4C-B8D7-E6BCF5FBAB0A}"/>
              </a:ext>
            </a:extLst>
          </p:cNvPr>
          <p:cNvSpPr/>
          <p:nvPr userDrawn="1"/>
        </p:nvSpPr>
        <p:spPr>
          <a:xfrm>
            <a:off x="612648" y="2818579"/>
            <a:ext cx="7805224" cy="1220847"/>
          </a:xfrm>
          <a:prstGeom prst="rect">
            <a:avLst/>
          </a:prstGeom>
          <a:ln>
            <a:noFill/>
          </a:ln>
        </p:spPr>
        <p:txBody>
          <a:bodyPr wrap="square" anchor="ctr">
            <a:spAutoFit/>
          </a:bodyPr>
          <a:lstStyle/>
          <a:p>
            <a:pPr>
              <a:lnSpc>
                <a:spcPts val="4400"/>
              </a:lnSpc>
            </a:pPr>
            <a:r>
              <a:rPr lang="en-US" sz="4000" b="1">
                <a:solidFill>
                  <a:srgbClr val="444444"/>
                </a:solidFill>
                <a:latin typeface="Arial"/>
                <a:cs typeface="Arial"/>
              </a:rPr>
              <a:t>Why Now? </a:t>
            </a:r>
            <a:r>
              <a:rPr lang="en-US" sz="4000" b="1">
                <a:solidFill>
                  <a:schemeClr val="bg1"/>
                </a:solidFill>
                <a:latin typeface="Arial"/>
                <a:cs typeface="Arial"/>
              </a:rPr>
              <a:t>Embarking on an Era of Transformative Change</a:t>
            </a:r>
          </a:p>
        </p:txBody>
      </p:sp>
      <p:grpSp>
        <p:nvGrpSpPr>
          <p:cNvPr id="2" name="Group 1">
            <a:extLst>
              <a:ext uri="{FF2B5EF4-FFF2-40B4-BE49-F238E27FC236}">
                <a16:creationId xmlns:a16="http://schemas.microsoft.com/office/drawing/2014/main" id="{88360883-2EAF-424C-83C1-24E500FAB5FC}"/>
              </a:ext>
            </a:extLst>
          </p:cNvPr>
          <p:cNvGrpSpPr/>
          <p:nvPr userDrawn="1"/>
        </p:nvGrpSpPr>
        <p:grpSpPr>
          <a:xfrm>
            <a:off x="8813184" y="2126043"/>
            <a:ext cx="1946256" cy="1946256"/>
            <a:chOff x="8813184" y="1942801"/>
            <a:chExt cx="2129498" cy="2129498"/>
          </a:xfrm>
        </p:grpSpPr>
        <p:pic>
          <p:nvPicPr>
            <p:cNvPr id="33" name="Graphic 32">
              <a:extLst>
                <a:ext uri="{FF2B5EF4-FFF2-40B4-BE49-F238E27FC236}">
                  <a16:creationId xmlns:a16="http://schemas.microsoft.com/office/drawing/2014/main" id="{0CA9909E-DCE2-A34F-8648-AF92600A5F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3184" y="1942801"/>
              <a:ext cx="2129498" cy="2129498"/>
            </a:xfrm>
            <a:prstGeom prst="rect">
              <a:avLst/>
            </a:prstGeom>
          </p:spPr>
        </p:pic>
        <p:pic>
          <p:nvPicPr>
            <p:cNvPr id="34" name="Graphic 33">
              <a:extLst>
                <a:ext uri="{FF2B5EF4-FFF2-40B4-BE49-F238E27FC236}">
                  <a16:creationId xmlns:a16="http://schemas.microsoft.com/office/drawing/2014/main" id="{70DA2317-030A-FB49-8CE4-6DD7561D738B}"/>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27453" t="27111" r="27572" b="27101"/>
            <a:stretch/>
          </p:blipFill>
          <p:spPr>
            <a:xfrm>
              <a:off x="9399685" y="2517851"/>
              <a:ext cx="957737" cy="975070"/>
            </a:xfrm>
            <a:prstGeom prst="rect">
              <a:avLst/>
            </a:prstGeom>
          </p:spPr>
        </p:pic>
      </p:grpSp>
      <p:sp>
        <p:nvSpPr>
          <p:cNvPr id="11" name="Slide Number Placeholder 5">
            <a:extLst>
              <a:ext uri="{FF2B5EF4-FFF2-40B4-BE49-F238E27FC236}">
                <a16:creationId xmlns:a16="http://schemas.microsoft.com/office/drawing/2014/main" id="{AF233523-27F0-8F4F-BBC6-DAAB986C032D}"/>
              </a:ext>
            </a:extLst>
          </p:cNvPr>
          <p:cNvSpPr txBox="1">
            <a:spLocks/>
          </p:cNvSpPr>
          <p:nvPr userDrawn="1"/>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a:t>
            </a:fld>
            <a:endParaRPr lang="en-US">
              <a:solidFill>
                <a:schemeClr val="bg1"/>
              </a:solidFill>
            </a:endParaRPr>
          </a:p>
        </p:txBody>
      </p:sp>
      <p:sp>
        <p:nvSpPr>
          <p:cNvPr id="12" name="Rectangle 11">
            <a:extLst>
              <a:ext uri="{FF2B5EF4-FFF2-40B4-BE49-F238E27FC236}">
                <a16:creationId xmlns:a16="http://schemas.microsoft.com/office/drawing/2014/main" id="{D6D24469-CB75-594B-B47E-91B9FE260019}"/>
              </a:ext>
            </a:extLst>
          </p:cNvPr>
          <p:cNvSpPr/>
          <p:nvPr userDrawn="1"/>
        </p:nvSpPr>
        <p:spPr>
          <a:xfrm>
            <a:off x="-2121" y="6414"/>
            <a:ext cx="12192000" cy="1739900"/>
          </a:xfrm>
          <a:prstGeom prst="rect">
            <a:avLst/>
          </a:prstGeom>
          <a:gradFill>
            <a:gsLst>
              <a:gs pos="0">
                <a:srgbClr val="3AB6DF">
                  <a:alpha val="60746"/>
                </a:srgbClr>
              </a:gs>
              <a:gs pos="98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AB809"/>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AF7F92A-35B3-9341-A0BC-F9E2F37879B8}"/>
              </a:ext>
            </a:extLst>
          </p:cNvPr>
          <p:cNvSpPr/>
          <p:nvPr userDrawn="1"/>
        </p:nvSpPr>
        <p:spPr>
          <a:xfrm rot="5400000">
            <a:off x="2665940" y="-2668057"/>
            <a:ext cx="6858000" cy="12194119"/>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hape 23">
            <a:extLst>
              <a:ext uri="{FF2B5EF4-FFF2-40B4-BE49-F238E27FC236}">
                <a16:creationId xmlns:a16="http://schemas.microsoft.com/office/drawing/2014/main" id="{3AE64302-0E63-3745-A556-851FD267C138}"/>
              </a:ext>
            </a:extLst>
          </p:cNvPr>
          <p:cNvSpPr txBox="1"/>
          <p:nvPr userDrawn="1"/>
        </p:nvSpPr>
        <p:spPr>
          <a:xfrm>
            <a:off x="694280" y="5258238"/>
            <a:ext cx="747386" cy="590667"/>
          </a:xfrm>
          <a:prstGeom prst="rect">
            <a:avLst/>
          </a:prstGeom>
          <a:noFill/>
          <a:ln>
            <a:noFill/>
          </a:ln>
        </p:spPr>
        <p:txBody>
          <a:bodyPr wrap="square" lIns="82609" tIns="82609" rIns="82609" bIns="82609" anchor="t" anchorCtr="0">
            <a:noAutofit/>
          </a:bodyPr>
          <a:lstStyle/>
          <a:p>
            <a:pPr algn="ctr"/>
            <a:endParaRPr lang="en" sz="8675" b="1">
              <a:solidFill>
                <a:schemeClr val="accent1"/>
              </a:solidFill>
            </a:endParaRPr>
          </a:p>
        </p:txBody>
      </p:sp>
      <p:sp>
        <p:nvSpPr>
          <p:cNvPr id="29" name="Rectangle 28">
            <a:extLst>
              <a:ext uri="{FF2B5EF4-FFF2-40B4-BE49-F238E27FC236}">
                <a16:creationId xmlns:a16="http://schemas.microsoft.com/office/drawing/2014/main" id="{2505066F-8915-1A4D-B70C-E3998B550C15}"/>
              </a:ext>
            </a:extLst>
          </p:cNvPr>
          <p:cNvSpPr/>
          <p:nvPr userDrawn="1"/>
        </p:nvSpPr>
        <p:spPr>
          <a:xfrm>
            <a:off x="121920" y="3459532"/>
            <a:ext cx="12846584" cy="1631216"/>
          </a:xfrm>
          <a:prstGeom prst="rect">
            <a:avLst/>
          </a:prstGeom>
        </p:spPr>
        <p:txBody>
          <a:bodyPr wrap="square">
            <a:spAutoFit/>
          </a:bodyPr>
          <a:lstStyle/>
          <a:p>
            <a:br>
              <a:rPr lang="en-US" sz="5000" cap="all">
                <a:solidFill>
                  <a:schemeClr val="bg1">
                    <a:alpha val="24000"/>
                  </a:schemeClr>
                </a:solidFill>
                <a:latin typeface="Arial" panose="020B0604020202020204" pitchFamily="34" charset="0"/>
                <a:cs typeface="Arial" panose="020B0604020202020204" pitchFamily="34" charset="0"/>
              </a:rPr>
            </a:br>
            <a:endParaRPr lang="en-US" sz="5000">
              <a:solidFill>
                <a:schemeClr val="bg1">
                  <a:alpha val="24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BAF3195-D79A-FC4C-B8D7-E6BCF5FBAB0A}"/>
              </a:ext>
            </a:extLst>
          </p:cNvPr>
          <p:cNvSpPr/>
          <p:nvPr userDrawn="1"/>
        </p:nvSpPr>
        <p:spPr>
          <a:xfrm>
            <a:off x="612648" y="2818579"/>
            <a:ext cx="7805224" cy="1220847"/>
          </a:xfrm>
          <a:prstGeom prst="rect">
            <a:avLst/>
          </a:prstGeom>
          <a:ln>
            <a:noFill/>
          </a:ln>
        </p:spPr>
        <p:txBody>
          <a:bodyPr wrap="square" anchor="ctr">
            <a:spAutoFit/>
          </a:bodyPr>
          <a:lstStyle/>
          <a:p>
            <a:pPr>
              <a:lnSpc>
                <a:spcPts val="4400"/>
              </a:lnSpc>
            </a:pPr>
            <a:r>
              <a:rPr lang="en-US" sz="4000" b="1">
                <a:solidFill>
                  <a:srgbClr val="444444"/>
                </a:solidFill>
                <a:latin typeface="Arial"/>
                <a:cs typeface="Arial"/>
              </a:rPr>
              <a:t>The Nation’s </a:t>
            </a:r>
            <a:br>
              <a:rPr lang="en-US" sz="4000" b="1">
                <a:solidFill>
                  <a:srgbClr val="444444"/>
                </a:solidFill>
                <a:latin typeface="Arial"/>
                <a:cs typeface="Arial"/>
              </a:rPr>
            </a:br>
            <a:r>
              <a:rPr lang="en-US" sz="4000" b="1">
                <a:solidFill>
                  <a:schemeClr val="bg1"/>
                </a:solidFill>
                <a:latin typeface="Arial"/>
                <a:cs typeface="Arial"/>
              </a:rPr>
              <a:t>988 Messaging Framework</a:t>
            </a:r>
          </a:p>
        </p:txBody>
      </p:sp>
      <p:pic>
        <p:nvPicPr>
          <p:cNvPr id="5" name="Graphic 4">
            <a:extLst>
              <a:ext uri="{FF2B5EF4-FFF2-40B4-BE49-F238E27FC236}">
                <a16:creationId xmlns:a16="http://schemas.microsoft.com/office/drawing/2014/main" id="{5FEEF867-BD81-884A-B485-2E641F373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06813" y="2458288"/>
            <a:ext cx="2468560" cy="2468560"/>
          </a:xfrm>
          <a:prstGeom prst="rect">
            <a:avLst/>
          </a:prstGeom>
        </p:spPr>
      </p:pic>
      <p:grpSp>
        <p:nvGrpSpPr>
          <p:cNvPr id="19" name="Group 18">
            <a:extLst>
              <a:ext uri="{FF2B5EF4-FFF2-40B4-BE49-F238E27FC236}">
                <a16:creationId xmlns:a16="http://schemas.microsoft.com/office/drawing/2014/main" id="{54DC5C74-DF56-0747-8716-BE3EC420075A}"/>
              </a:ext>
            </a:extLst>
          </p:cNvPr>
          <p:cNvGrpSpPr/>
          <p:nvPr userDrawn="1"/>
        </p:nvGrpSpPr>
        <p:grpSpPr>
          <a:xfrm>
            <a:off x="8506813" y="1932511"/>
            <a:ext cx="2184047" cy="672814"/>
            <a:chOff x="8198311" y="2059583"/>
            <a:chExt cx="3127779" cy="963538"/>
          </a:xfrm>
        </p:grpSpPr>
        <p:sp>
          <p:nvSpPr>
            <p:cNvPr id="23" name="Rectangular Callout 22">
              <a:extLst>
                <a:ext uri="{FF2B5EF4-FFF2-40B4-BE49-F238E27FC236}">
                  <a16:creationId xmlns:a16="http://schemas.microsoft.com/office/drawing/2014/main" id="{4B4DA6D9-3A93-3F45-9D3D-6596176EB736}"/>
                </a:ext>
              </a:extLst>
            </p:cNvPr>
            <p:cNvSpPr/>
            <p:nvPr userDrawn="1"/>
          </p:nvSpPr>
          <p:spPr>
            <a:xfrm>
              <a:off x="9802536" y="2059583"/>
              <a:ext cx="1523554" cy="963538"/>
            </a:xfrm>
            <a:prstGeom prst="wedgeRectCallout">
              <a:avLst>
                <a:gd name="adj1" fmla="val -31435"/>
                <a:gd name="adj2" fmla="val 106432"/>
              </a:avLst>
            </a:prstGeom>
            <a:noFill/>
            <a:ln w="69850">
              <a:solidFill>
                <a:srgbClr val="9C5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Rectangular Callout 23">
              <a:extLst>
                <a:ext uri="{FF2B5EF4-FFF2-40B4-BE49-F238E27FC236}">
                  <a16:creationId xmlns:a16="http://schemas.microsoft.com/office/drawing/2014/main" id="{6A7D4F5B-708F-D546-89DC-865D219C15FF}"/>
                </a:ext>
              </a:extLst>
            </p:cNvPr>
            <p:cNvSpPr/>
            <p:nvPr userDrawn="1"/>
          </p:nvSpPr>
          <p:spPr>
            <a:xfrm flipH="1">
              <a:off x="8198311" y="2059583"/>
              <a:ext cx="1523554" cy="963538"/>
            </a:xfrm>
            <a:prstGeom prst="wedgeRectCallout">
              <a:avLst>
                <a:gd name="adj1" fmla="val -31435"/>
                <a:gd name="adj2" fmla="val 106432"/>
              </a:avLst>
            </a:prstGeom>
            <a:noFill/>
            <a:ln w="69850">
              <a:solidFill>
                <a:srgbClr val="576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2" name="Slide Number Placeholder 5">
            <a:extLst>
              <a:ext uri="{FF2B5EF4-FFF2-40B4-BE49-F238E27FC236}">
                <a16:creationId xmlns:a16="http://schemas.microsoft.com/office/drawing/2014/main" id="{439DD48D-45E3-4C44-8E62-D431A2A028FE}"/>
              </a:ext>
            </a:extLst>
          </p:cNvPr>
          <p:cNvSpPr txBox="1">
            <a:spLocks/>
          </p:cNvSpPr>
          <p:nvPr userDrawn="1"/>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a:t>
            </a:fld>
            <a:endParaRPr lang="en-US">
              <a:solidFill>
                <a:schemeClr val="bg1"/>
              </a:solidFill>
            </a:endParaRPr>
          </a:p>
        </p:txBody>
      </p:sp>
      <p:sp>
        <p:nvSpPr>
          <p:cNvPr id="11" name="Rectangle 10">
            <a:extLst>
              <a:ext uri="{FF2B5EF4-FFF2-40B4-BE49-F238E27FC236}">
                <a16:creationId xmlns:a16="http://schemas.microsoft.com/office/drawing/2014/main" id="{994438D9-0500-9548-966C-2EF0198C5286}"/>
              </a:ext>
            </a:extLst>
          </p:cNvPr>
          <p:cNvSpPr/>
          <p:nvPr userDrawn="1"/>
        </p:nvSpPr>
        <p:spPr>
          <a:xfrm>
            <a:off x="0" y="-1316"/>
            <a:ext cx="12192000" cy="1739900"/>
          </a:xfrm>
          <a:prstGeom prst="rect">
            <a:avLst/>
          </a:prstGeom>
          <a:gradFill>
            <a:gsLst>
              <a:gs pos="0">
                <a:srgbClr val="3AB6DF">
                  <a:alpha val="60746"/>
                </a:srgbClr>
              </a:gs>
              <a:gs pos="98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81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AF7F92A-35B3-9341-A0BC-F9E2F37879B8}"/>
              </a:ext>
            </a:extLst>
          </p:cNvPr>
          <p:cNvSpPr/>
          <p:nvPr userDrawn="1"/>
        </p:nvSpPr>
        <p:spPr>
          <a:xfrm rot="5400000">
            <a:off x="2665940" y="-2668057"/>
            <a:ext cx="6858000" cy="12194119"/>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hape 23">
            <a:extLst>
              <a:ext uri="{FF2B5EF4-FFF2-40B4-BE49-F238E27FC236}">
                <a16:creationId xmlns:a16="http://schemas.microsoft.com/office/drawing/2014/main" id="{3AE64302-0E63-3745-A556-851FD267C138}"/>
              </a:ext>
            </a:extLst>
          </p:cNvPr>
          <p:cNvSpPr txBox="1"/>
          <p:nvPr userDrawn="1"/>
        </p:nvSpPr>
        <p:spPr>
          <a:xfrm>
            <a:off x="694280" y="5258238"/>
            <a:ext cx="747386" cy="590667"/>
          </a:xfrm>
          <a:prstGeom prst="rect">
            <a:avLst/>
          </a:prstGeom>
          <a:noFill/>
          <a:ln>
            <a:noFill/>
          </a:ln>
        </p:spPr>
        <p:txBody>
          <a:bodyPr wrap="square" lIns="82609" tIns="82609" rIns="82609" bIns="82609" anchor="t" anchorCtr="0">
            <a:noAutofit/>
          </a:bodyPr>
          <a:lstStyle/>
          <a:p>
            <a:pPr algn="ctr"/>
            <a:endParaRPr lang="en" sz="8675" b="1">
              <a:solidFill>
                <a:schemeClr val="accent1"/>
              </a:solidFill>
            </a:endParaRPr>
          </a:p>
        </p:txBody>
      </p:sp>
      <p:sp>
        <p:nvSpPr>
          <p:cNvPr id="29" name="Rectangle 28">
            <a:extLst>
              <a:ext uri="{FF2B5EF4-FFF2-40B4-BE49-F238E27FC236}">
                <a16:creationId xmlns:a16="http://schemas.microsoft.com/office/drawing/2014/main" id="{2505066F-8915-1A4D-B70C-E3998B550C15}"/>
              </a:ext>
            </a:extLst>
          </p:cNvPr>
          <p:cNvSpPr/>
          <p:nvPr userDrawn="1"/>
        </p:nvSpPr>
        <p:spPr>
          <a:xfrm>
            <a:off x="121920" y="3459532"/>
            <a:ext cx="12846584" cy="1631216"/>
          </a:xfrm>
          <a:prstGeom prst="rect">
            <a:avLst/>
          </a:prstGeom>
        </p:spPr>
        <p:txBody>
          <a:bodyPr wrap="square">
            <a:spAutoFit/>
          </a:bodyPr>
          <a:lstStyle/>
          <a:p>
            <a:br>
              <a:rPr lang="en-US" sz="5000" cap="all">
                <a:solidFill>
                  <a:schemeClr val="bg1">
                    <a:alpha val="24000"/>
                  </a:schemeClr>
                </a:solidFill>
                <a:latin typeface="Arial" panose="020B0604020202020204" pitchFamily="34" charset="0"/>
                <a:cs typeface="Arial" panose="020B0604020202020204" pitchFamily="34" charset="0"/>
              </a:rPr>
            </a:br>
            <a:endParaRPr lang="en-US" sz="5000">
              <a:solidFill>
                <a:schemeClr val="bg1">
                  <a:alpha val="24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BAF3195-D79A-FC4C-B8D7-E6BCF5FBAB0A}"/>
              </a:ext>
            </a:extLst>
          </p:cNvPr>
          <p:cNvSpPr/>
          <p:nvPr userDrawn="1"/>
        </p:nvSpPr>
        <p:spPr>
          <a:xfrm>
            <a:off x="612648" y="2818579"/>
            <a:ext cx="7805224" cy="1220847"/>
          </a:xfrm>
          <a:prstGeom prst="rect">
            <a:avLst/>
          </a:prstGeom>
          <a:ln>
            <a:noFill/>
          </a:ln>
        </p:spPr>
        <p:txBody>
          <a:bodyPr wrap="square" anchor="ctr">
            <a:spAutoFit/>
          </a:bodyPr>
          <a:lstStyle/>
          <a:p>
            <a:pPr>
              <a:lnSpc>
                <a:spcPts val="4400"/>
              </a:lnSpc>
            </a:pPr>
            <a:r>
              <a:rPr lang="en-US" sz="4000" b="1">
                <a:solidFill>
                  <a:srgbClr val="444444"/>
                </a:solidFill>
                <a:latin typeface="Arial"/>
                <a:cs typeface="Arial"/>
              </a:rPr>
              <a:t>How to </a:t>
            </a:r>
            <a:r>
              <a:rPr lang="en-US" sz="4000" b="1">
                <a:solidFill>
                  <a:schemeClr val="bg1"/>
                </a:solidFill>
                <a:latin typeface="Arial"/>
                <a:cs typeface="Arial"/>
              </a:rPr>
              <a:t>Effectively Use</a:t>
            </a:r>
            <a:br>
              <a:rPr lang="en-US" sz="4000" b="1">
                <a:solidFill>
                  <a:srgbClr val="444444"/>
                </a:solidFill>
                <a:latin typeface="Arial"/>
                <a:cs typeface="Arial"/>
              </a:rPr>
            </a:br>
            <a:r>
              <a:rPr lang="en-US" sz="4000" b="1">
                <a:solidFill>
                  <a:srgbClr val="444444"/>
                </a:solidFill>
                <a:latin typeface="Arial"/>
                <a:cs typeface="Arial"/>
              </a:rPr>
              <a:t>the 988 Framework</a:t>
            </a:r>
          </a:p>
        </p:txBody>
      </p:sp>
      <p:pic>
        <p:nvPicPr>
          <p:cNvPr id="12" name="Graphic 11">
            <a:extLst>
              <a:ext uri="{FF2B5EF4-FFF2-40B4-BE49-F238E27FC236}">
                <a16:creationId xmlns:a16="http://schemas.microsoft.com/office/drawing/2014/main" id="{4773E596-0E5F-2741-B36F-B72550D3D6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41912" y="1802264"/>
            <a:ext cx="2357736" cy="2357736"/>
          </a:xfrm>
          <a:prstGeom prst="rect">
            <a:avLst/>
          </a:prstGeom>
        </p:spPr>
      </p:pic>
      <p:sp>
        <p:nvSpPr>
          <p:cNvPr id="8" name="Slide Number Placeholder 5">
            <a:extLst>
              <a:ext uri="{FF2B5EF4-FFF2-40B4-BE49-F238E27FC236}">
                <a16:creationId xmlns:a16="http://schemas.microsoft.com/office/drawing/2014/main" id="{1A9FB727-491F-0640-BDAB-436AADDB93B4}"/>
              </a:ext>
            </a:extLst>
          </p:cNvPr>
          <p:cNvSpPr txBox="1">
            <a:spLocks/>
          </p:cNvSpPr>
          <p:nvPr userDrawn="1"/>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a:t>
            </a:fld>
            <a:endParaRPr lang="en-US">
              <a:solidFill>
                <a:schemeClr val="bg1"/>
              </a:solidFill>
            </a:endParaRPr>
          </a:p>
        </p:txBody>
      </p:sp>
      <p:sp>
        <p:nvSpPr>
          <p:cNvPr id="9" name="Rectangle 8">
            <a:extLst>
              <a:ext uri="{FF2B5EF4-FFF2-40B4-BE49-F238E27FC236}">
                <a16:creationId xmlns:a16="http://schemas.microsoft.com/office/drawing/2014/main" id="{03B67E0D-6986-094A-8A30-61D7EA76477F}"/>
              </a:ext>
            </a:extLst>
          </p:cNvPr>
          <p:cNvSpPr/>
          <p:nvPr userDrawn="1"/>
        </p:nvSpPr>
        <p:spPr>
          <a:xfrm>
            <a:off x="-2120" y="0"/>
            <a:ext cx="12192000" cy="1739900"/>
          </a:xfrm>
          <a:prstGeom prst="rect">
            <a:avLst/>
          </a:prstGeom>
          <a:gradFill>
            <a:gsLst>
              <a:gs pos="0">
                <a:srgbClr val="3AB6DF">
                  <a:alpha val="60746"/>
                </a:srgbClr>
              </a:gs>
              <a:gs pos="98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59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AF7F92A-35B3-9341-A0BC-F9E2F37879B8}"/>
              </a:ext>
            </a:extLst>
          </p:cNvPr>
          <p:cNvSpPr/>
          <p:nvPr userDrawn="1"/>
        </p:nvSpPr>
        <p:spPr>
          <a:xfrm rot="5400000">
            <a:off x="2665940" y="-2668057"/>
            <a:ext cx="6858000" cy="12194119"/>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hape 23">
            <a:extLst>
              <a:ext uri="{FF2B5EF4-FFF2-40B4-BE49-F238E27FC236}">
                <a16:creationId xmlns:a16="http://schemas.microsoft.com/office/drawing/2014/main" id="{3AE64302-0E63-3745-A556-851FD267C138}"/>
              </a:ext>
            </a:extLst>
          </p:cNvPr>
          <p:cNvSpPr txBox="1"/>
          <p:nvPr userDrawn="1"/>
        </p:nvSpPr>
        <p:spPr>
          <a:xfrm>
            <a:off x="694280" y="5258238"/>
            <a:ext cx="747386" cy="590667"/>
          </a:xfrm>
          <a:prstGeom prst="rect">
            <a:avLst/>
          </a:prstGeom>
          <a:noFill/>
          <a:ln>
            <a:noFill/>
          </a:ln>
        </p:spPr>
        <p:txBody>
          <a:bodyPr wrap="square" lIns="82609" tIns="82609" rIns="82609" bIns="82609" anchor="t" anchorCtr="0">
            <a:noAutofit/>
          </a:bodyPr>
          <a:lstStyle/>
          <a:p>
            <a:pPr algn="ctr"/>
            <a:endParaRPr lang="en" sz="8675" b="1">
              <a:solidFill>
                <a:schemeClr val="accent1"/>
              </a:solidFill>
            </a:endParaRPr>
          </a:p>
        </p:txBody>
      </p:sp>
      <p:sp>
        <p:nvSpPr>
          <p:cNvPr id="29" name="Rectangle 28">
            <a:extLst>
              <a:ext uri="{FF2B5EF4-FFF2-40B4-BE49-F238E27FC236}">
                <a16:creationId xmlns:a16="http://schemas.microsoft.com/office/drawing/2014/main" id="{2505066F-8915-1A4D-B70C-E3998B550C15}"/>
              </a:ext>
            </a:extLst>
          </p:cNvPr>
          <p:cNvSpPr/>
          <p:nvPr userDrawn="1"/>
        </p:nvSpPr>
        <p:spPr>
          <a:xfrm>
            <a:off x="121920" y="3459532"/>
            <a:ext cx="12846584" cy="1631216"/>
          </a:xfrm>
          <a:prstGeom prst="rect">
            <a:avLst/>
          </a:prstGeom>
        </p:spPr>
        <p:txBody>
          <a:bodyPr wrap="square">
            <a:spAutoFit/>
          </a:bodyPr>
          <a:lstStyle/>
          <a:p>
            <a:br>
              <a:rPr lang="en-US" sz="5000" cap="all">
                <a:solidFill>
                  <a:schemeClr val="bg1">
                    <a:alpha val="24000"/>
                  </a:schemeClr>
                </a:solidFill>
                <a:latin typeface="Arial" panose="020B0604020202020204" pitchFamily="34" charset="0"/>
                <a:cs typeface="Arial" panose="020B0604020202020204" pitchFamily="34" charset="0"/>
              </a:rPr>
            </a:br>
            <a:endParaRPr lang="en-US" sz="5000">
              <a:solidFill>
                <a:schemeClr val="bg1">
                  <a:alpha val="24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BAF3195-D79A-FC4C-B8D7-E6BCF5FBAB0A}"/>
              </a:ext>
            </a:extLst>
          </p:cNvPr>
          <p:cNvSpPr/>
          <p:nvPr userDrawn="1"/>
        </p:nvSpPr>
        <p:spPr>
          <a:xfrm>
            <a:off x="612648" y="2818579"/>
            <a:ext cx="7805224" cy="1220847"/>
          </a:xfrm>
          <a:prstGeom prst="rect">
            <a:avLst/>
          </a:prstGeom>
          <a:ln>
            <a:noFill/>
          </a:ln>
        </p:spPr>
        <p:txBody>
          <a:bodyPr wrap="square" anchor="ctr">
            <a:spAutoFit/>
          </a:bodyPr>
          <a:lstStyle/>
          <a:p>
            <a:pPr>
              <a:lnSpc>
                <a:spcPts val="4400"/>
              </a:lnSpc>
            </a:pPr>
            <a:r>
              <a:rPr lang="en-US" sz="4000" b="1">
                <a:solidFill>
                  <a:schemeClr val="bg1"/>
                </a:solidFill>
                <a:latin typeface="Arial"/>
                <a:cs typeface="Arial"/>
              </a:rPr>
              <a:t>Your Role </a:t>
            </a:r>
            <a:r>
              <a:rPr lang="en-US" sz="4000" b="1">
                <a:solidFill>
                  <a:srgbClr val="444444"/>
                </a:solidFill>
                <a:latin typeface="Arial"/>
                <a:cs typeface="Arial"/>
              </a:rPr>
              <a:t>in Strengthening</a:t>
            </a:r>
            <a:br>
              <a:rPr lang="en-US" sz="4000" b="1">
                <a:solidFill>
                  <a:srgbClr val="444444"/>
                </a:solidFill>
                <a:latin typeface="Arial"/>
                <a:cs typeface="Arial"/>
              </a:rPr>
            </a:br>
            <a:r>
              <a:rPr lang="en-US" sz="4000" b="1">
                <a:solidFill>
                  <a:srgbClr val="444444"/>
                </a:solidFill>
                <a:latin typeface="Arial"/>
                <a:cs typeface="Arial"/>
              </a:rPr>
              <a:t>988 Messaging Efforts</a:t>
            </a:r>
          </a:p>
        </p:txBody>
      </p:sp>
      <p:grpSp>
        <p:nvGrpSpPr>
          <p:cNvPr id="17" name="Group 16">
            <a:extLst>
              <a:ext uri="{FF2B5EF4-FFF2-40B4-BE49-F238E27FC236}">
                <a16:creationId xmlns:a16="http://schemas.microsoft.com/office/drawing/2014/main" id="{7182580F-9452-3E4B-B382-8D3E4B43D654}"/>
              </a:ext>
            </a:extLst>
          </p:cNvPr>
          <p:cNvGrpSpPr/>
          <p:nvPr userDrawn="1"/>
        </p:nvGrpSpPr>
        <p:grpSpPr>
          <a:xfrm>
            <a:off x="8432185" y="2087462"/>
            <a:ext cx="2327256" cy="2020974"/>
            <a:chOff x="8962846" y="1587144"/>
            <a:chExt cx="2536165" cy="2202389"/>
          </a:xfrm>
        </p:grpSpPr>
        <p:pic>
          <p:nvPicPr>
            <p:cNvPr id="18" name="Graphic 17">
              <a:extLst>
                <a:ext uri="{FF2B5EF4-FFF2-40B4-BE49-F238E27FC236}">
                  <a16:creationId xmlns:a16="http://schemas.microsoft.com/office/drawing/2014/main" id="{8DD542D1-C58E-B044-949E-6B910AA80A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62846" y="1847625"/>
              <a:ext cx="1941908" cy="1941908"/>
            </a:xfrm>
            <a:prstGeom prst="rect">
              <a:avLst/>
            </a:prstGeom>
          </p:spPr>
        </p:pic>
        <p:pic>
          <p:nvPicPr>
            <p:cNvPr id="19" name="Graphic 18" descr="Checklist with solid fill">
              <a:extLst>
                <a:ext uri="{FF2B5EF4-FFF2-40B4-BE49-F238E27FC236}">
                  <a16:creationId xmlns:a16="http://schemas.microsoft.com/office/drawing/2014/main" id="{033D7431-E742-6A42-8AF9-AE8FE95BB9D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25764" t="15487" r="28120" b="33427"/>
            <a:stretch/>
          </p:blipFill>
          <p:spPr>
            <a:xfrm>
              <a:off x="10413048" y="1587144"/>
              <a:ext cx="1085963" cy="1202996"/>
            </a:xfrm>
            <a:prstGeom prst="rect">
              <a:avLst/>
            </a:prstGeom>
          </p:spPr>
        </p:pic>
      </p:grpSp>
      <p:sp>
        <p:nvSpPr>
          <p:cNvPr id="10" name="Slide Number Placeholder 5">
            <a:extLst>
              <a:ext uri="{FF2B5EF4-FFF2-40B4-BE49-F238E27FC236}">
                <a16:creationId xmlns:a16="http://schemas.microsoft.com/office/drawing/2014/main" id="{6B68FB68-F93E-6243-9327-A5074A8662B8}"/>
              </a:ext>
            </a:extLst>
          </p:cNvPr>
          <p:cNvSpPr txBox="1">
            <a:spLocks/>
          </p:cNvSpPr>
          <p:nvPr userDrawn="1"/>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a:t>
            </a:fld>
            <a:endParaRPr lang="en-US">
              <a:solidFill>
                <a:schemeClr val="bg1"/>
              </a:solidFill>
            </a:endParaRPr>
          </a:p>
        </p:txBody>
      </p:sp>
      <p:sp>
        <p:nvSpPr>
          <p:cNvPr id="11" name="Rectangle 10">
            <a:extLst>
              <a:ext uri="{FF2B5EF4-FFF2-40B4-BE49-F238E27FC236}">
                <a16:creationId xmlns:a16="http://schemas.microsoft.com/office/drawing/2014/main" id="{B6F298DD-3EBE-A54F-943C-D8649CE36A8D}"/>
              </a:ext>
            </a:extLst>
          </p:cNvPr>
          <p:cNvSpPr/>
          <p:nvPr userDrawn="1"/>
        </p:nvSpPr>
        <p:spPr>
          <a:xfrm>
            <a:off x="-2120" y="-10133"/>
            <a:ext cx="12192000" cy="1739900"/>
          </a:xfrm>
          <a:prstGeom prst="rect">
            <a:avLst/>
          </a:prstGeom>
          <a:gradFill>
            <a:gsLst>
              <a:gs pos="0">
                <a:srgbClr val="3AB6DF">
                  <a:alpha val="60746"/>
                </a:srgbClr>
              </a:gs>
              <a:gs pos="98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8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4BB93A2-FFCB-DB41-8632-14B8DBA7E098}"/>
              </a:ext>
            </a:extLst>
          </p:cNvPr>
          <p:cNvSpPr/>
          <p:nvPr userDrawn="1"/>
        </p:nvSpPr>
        <p:spPr>
          <a:xfrm rot="5400000">
            <a:off x="3258179" y="-2075818"/>
            <a:ext cx="5673521" cy="1219412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FD5B003-309E-CC4F-9E1A-890E9F69D3A3}"/>
              </a:ext>
            </a:extLst>
          </p:cNvPr>
          <p:cNvSpPr/>
          <p:nvPr userDrawn="1"/>
        </p:nvSpPr>
        <p:spPr>
          <a:xfrm>
            <a:off x="-2" y="1181100"/>
            <a:ext cx="12192000" cy="1739900"/>
          </a:xfrm>
          <a:prstGeom prst="rect">
            <a:avLst/>
          </a:prstGeom>
          <a:gradFill>
            <a:gsLst>
              <a:gs pos="0">
                <a:srgbClr val="3AB6DF">
                  <a:alpha val="60746"/>
                </a:srgbClr>
              </a:gs>
              <a:gs pos="98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hape 23">
            <a:extLst>
              <a:ext uri="{FF2B5EF4-FFF2-40B4-BE49-F238E27FC236}">
                <a16:creationId xmlns:a16="http://schemas.microsoft.com/office/drawing/2014/main" id="{3AE64302-0E63-3745-A556-851FD267C138}"/>
              </a:ext>
            </a:extLst>
          </p:cNvPr>
          <p:cNvSpPr txBox="1"/>
          <p:nvPr userDrawn="1"/>
        </p:nvSpPr>
        <p:spPr>
          <a:xfrm>
            <a:off x="694280" y="5258238"/>
            <a:ext cx="747386" cy="590667"/>
          </a:xfrm>
          <a:prstGeom prst="rect">
            <a:avLst/>
          </a:prstGeom>
          <a:noFill/>
          <a:ln>
            <a:noFill/>
          </a:ln>
        </p:spPr>
        <p:txBody>
          <a:bodyPr wrap="square" lIns="82609" tIns="82609" rIns="82609" bIns="82609" anchor="t" anchorCtr="0">
            <a:noAutofit/>
          </a:bodyPr>
          <a:lstStyle/>
          <a:p>
            <a:pPr algn="ctr"/>
            <a:endParaRPr lang="en" sz="8675" b="1">
              <a:solidFill>
                <a:schemeClr val="accent1"/>
              </a:solidFill>
            </a:endParaRPr>
          </a:p>
        </p:txBody>
      </p:sp>
      <p:sp>
        <p:nvSpPr>
          <p:cNvPr id="29" name="Rectangle 28">
            <a:extLst>
              <a:ext uri="{FF2B5EF4-FFF2-40B4-BE49-F238E27FC236}">
                <a16:creationId xmlns:a16="http://schemas.microsoft.com/office/drawing/2014/main" id="{2505066F-8915-1A4D-B70C-E3998B550C15}"/>
              </a:ext>
            </a:extLst>
          </p:cNvPr>
          <p:cNvSpPr/>
          <p:nvPr userDrawn="1"/>
        </p:nvSpPr>
        <p:spPr>
          <a:xfrm>
            <a:off x="121920" y="3459532"/>
            <a:ext cx="12846584" cy="1631216"/>
          </a:xfrm>
          <a:prstGeom prst="rect">
            <a:avLst/>
          </a:prstGeom>
        </p:spPr>
        <p:txBody>
          <a:bodyPr wrap="square">
            <a:spAutoFit/>
          </a:bodyPr>
          <a:lstStyle/>
          <a:p>
            <a:br>
              <a:rPr lang="en-US" sz="5000" cap="all">
                <a:solidFill>
                  <a:schemeClr val="bg1">
                    <a:alpha val="24000"/>
                  </a:schemeClr>
                </a:solidFill>
                <a:latin typeface="Arial" panose="020B0604020202020204" pitchFamily="34" charset="0"/>
                <a:cs typeface="Arial" panose="020B0604020202020204" pitchFamily="34" charset="0"/>
              </a:rPr>
            </a:br>
            <a:endParaRPr lang="en-US" sz="5000">
              <a:solidFill>
                <a:schemeClr val="bg1">
                  <a:alpha val="24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BAF3195-D79A-FC4C-B8D7-E6BCF5FBAB0A}"/>
              </a:ext>
            </a:extLst>
          </p:cNvPr>
          <p:cNvSpPr/>
          <p:nvPr userDrawn="1"/>
        </p:nvSpPr>
        <p:spPr>
          <a:xfrm>
            <a:off x="612648" y="2818579"/>
            <a:ext cx="7805224" cy="1220847"/>
          </a:xfrm>
          <a:prstGeom prst="rect">
            <a:avLst/>
          </a:prstGeom>
          <a:ln>
            <a:noFill/>
          </a:ln>
        </p:spPr>
        <p:txBody>
          <a:bodyPr wrap="square" anchor="ctr">
            <a:spAutoFit/>
          </a:bodyPr>
          <a:lstStyle/>
          <a:p>
            <a:pPr>
              <a:lnSpc>
                <a:spcPts val="4400"/>
              </a:lnSpc>
            </a:pPr>
            <a:r>
              <a:rPr lang="en-US" sz="4000" b="1">
                <a:solidFill>
                  <a:srgbClr val="444444"/>
                </a:solidFill>
                <a:latin typeface="Arial"/>
                <a:cs typeface="Arial"/>
              </a:rPr>
              <a:t>988</a:t>
            </a:r>
            <a:r>
              <a:rPr lang="en-US" sz="4000" b="1">
                <a:solidFill>
                  <a:schemeClr val="bg1"/>
                </a:solidFill>
                <a:latin typeface="Arial"/>
                <a:cs typeface="Arial"/>
              </a:rPr>
              <a:t>messaging</a:t>
            </a:r>
            <a:r>
              <a:rPr lang="en-US" sz="4000" b="1">
                <a:solidFill>
                  <a:srgbClr val="444444"/>
                </a:solidFill>
                <a:latin typeface="Arial"/>
                <a:cs typeface="Arial"/>
              </a:rPr>
              <a:t>.org</a:t>
            </a:r>
          </a:p>
          <a:p>
            <a:pPr>
              <a:lnSpc>
                <a:spcPts val="4400"/>
              </a:lnSpc>
            </a:pPr>
            <a:endParaRPr lang="en-US" sz="4000" b="1">
              <a:solidFill>
                <a:srgbClr val="444444"/>
              </a:solidFill>
              <a:latin typeface="Arial"/>
              <a:cs typeface="Arial"/>
            </a:endParaRPr>
          </a:p>
        </p:txBody>
      </p:sp>
      <p:sp>
        <p:nvSpPr>
          <p:cNvPr id="13" name="Footer Placeholder 4">
            <a:extLst>
              <a:ext uri="{FF2B5EF4-FFF2-40B4-BE49-F238E27FC236}">
                <a16:creationId xmlns:a16="http://schemas.microsoft.com/office/drawing/2014/main" id="{D341529E-E6E6-AB4D-9FFC-7C6C0A024A82}"/>
              </a:ext>
            </a:extLst>
          </p:cNvPr>
          <p:cNvSpPr txBox="1">
            <a:spLocks/>
          </p:cNvSpPr>
          <p:nvPr userDrawn="1"/>
        </p:nvSpPr>
        <p:spPr>
          <a:xfrm>
            <a:off x="625269" y="3554427"/>
            <a:ext cx="8668699" cy="326156"/>
          </a:xfrm>
          <a:prstGeom prst="rect">
            <a:avLst/>
          </a:prstGeom>
        </p:spPr>
        <p:txBody>
          <a:bodyPr vert="horz" lIns="0" tIns="0" rIns="0" bIns="0" rtlCol="0" anchor="t"/>
          <a:lstStyle>
            <a:defPPr>
              <a:defRPr lang="en-US"/>
            </a:defPPr>
            <a:lvl1pPr marL="0" algn="l" defTabSz="914400" rtl="0" eaLnBrk="1" latinLnBrk="0" hangingPunct="1">
              <a:defRPr sz="900" b="1" i="0" kern="1200" spc="50" baseline="0">
                <a:solidFill>
                  <a:srgbClr val="7B818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spc="0">
                <a:solidFill>
                  <a:schemeClr val="bg1"/>
                </a:solidFill>
                <a:latin typeface="Calibri" panose="020F0502020204030204" pitchFamily="34" charset="0"/>
                <a:cs typeface="Calibri" panose="020F0502020204030204" pitchFamily="34" charset="0"/>
              </a:rPr>
              <a:t>Developed by the National Action Alliance for Suicide Prevention with support from Johnson &amp; Johnson—Janssen</a:t>
            </a:r>
          </a:p>
          <a:p>
            <a:endParaRPr lang="en-US">
              <a:solidFill>
                <a:schemeClr val="bg1"/>
              </a:solidFill>
            </a:endParaRPr>
          </a:p>
        </p:txBody>
      </p:sp>
      <p:sp>
        <p:nvSpPr>
          <p:cNvPr id="14" name="Parallelogram 13">
            <a:extLst>
              <a:ext uri="{FF2B5EF4-FFF2-40B4-BE49-F238E27FC236}">
                <a16:creationId xmlns:a16="http://schemas.microsoft.com/office/drawing/2014/main" id="{332076C2-BF75-534E-93DB-2DCF66D3C11A}"/>
              </a:ext>
            </a:extLst>
          </p:cNvPr>
          <p:cNvSpPr/>
          <p:nvPr userDrawn="1"/>
        </p:nvSpPr>
        <p:spPr>
          <a:xfrm>
            <a:off x="-410487" y="-159"/>
            <a:ext cx="3236472" cy="1434662"/>
          </a:xfrm>
          <a:prstGeom prst="parallelogram">
            <a:avLst/>
          </a:prstGeom>
          <a:solidFill>
            <a:schemeClr val="bg1"/>
          </a:solidFill>
          <a:ln>
            <a:noFill/>
          </a:ln>
          <a:effectLst>
            <a:outerShdw blurRad="165100" dist="25400" dir="5400000" sx="103000" sy="103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A-logo-CMYK.eps">
            <a:extLst>
              <a:ext uri="{FF2B5EF4-FFF2-40B4-BE49-F238E27FC236}">
                <a16:creationId xmlns:a16="http://schemas.microsoft.com/office/drawing/2014/main" id="{DB4EC9C7-EF1C-7A4F-BBA1-EBE80CFFD7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2622" y="303660"/>
            <a:ext cx="1545021" cy="821227"/>
          </a:xfrm>
          <a:prstGeom prst="rect">
            <a:avLst/>
          </a:prstGeom>
        </p:spPr>
      </p:pic>
      <p:sp>
        <p:nvSpPr>
          <p:cNvPr id="20" name="Rectangle 19">
            <a:extLst>
              <a:ext uri="{FF2B5EF4-FFF2-40B4-BE49-F238E27FC236}">
                <a16:creationId xmlns:a16="http://schemas.microsoft.com/office/drawing/2014/main" id="{6C06A99C-F54D-B34D-ADAC-722F89ABB517}"/>
              </a:ext>
            </a:extLst>
          </p:cNvPr>
          <p:cNvSpPr/>
          <p:nvPr userDrawn="1"/>
        </p:nvSpPr>
        <p:spPr>
          <a:xfrm>
            <a:off x="-612250" y="-129554"/>
            <a:ext cx="603783" cy="2186093"/>
          </a:xfrm>
          <a:prstGeom prst="rect">
            <a:avLst/>
          </a:prstGeom>
          <a:solidFill>
            <a:srgbClr val="EC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CF8DE44-4EF6-BE41-93BF-5F2EBA4CBED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3334"/>
          <a:stretch/>
        </p:blipFill>
        <p:spPr>
          <a:xfrm>
            <a:off x="6545212" y="214936"/>
            <a:ext cx="5175366" cy="2990177"/>
          </a:xfrm>
          <a:prstGeom prst="rect">
            <a:avLst/>
          </a:prstGeom>
          <a:effectLst>
            <a:outerShdw blurRad="104120" dist="38100" dir="5400000" algn="t" rotWithShape="0">
              <a:prstClr val="black">
                <a:alpha val="40000"/>
              </a:prstClr>
            </a:outerShdw>
          </a:effectLst>
        </p:spPr>
      </p:pic>
      <p:pic>
        <p:nvPicPr>
          <p:cNvPr id="18" name="Picture 17" descr="Graphical user interface, application&#10;&#10;Description automatically generated">
            <a:extLst>
              <a:ext uri="{FF2B5EF4-FFF2-40B4-BE49-F238E27FC236}">
                <a16:creationId xmlns:a16="http://schemas.microsoft.com/office/drawing/2014/main" id="{4459AFAB-EF20-1A40-B6C0-2E28C372F92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47214" y="719471"/>
            <a:ext cx="3566461" cy="2341909"/>
          </a:xfrm>
          <a:prstGeom prst="roundRect">
            <a:avLst>
              <a:gd name="adj" fmla="val 2134"/>
            </a:avLst>
          </a:prstGeom>
          <a:effectLst>
            <a:innerShdw blurRad="395706">
              <a:prstClr val="black">
                <a:alpha val="20966"/>
              </a:prstClr>
            </a:innerShdw>
          </a:effectLst>
        </p:spPr>
      </p:pic>
      <p:pic>
        <p:nvPicPr>
          <p:cNvPr id="19" name="Graphic 18">
            <a:extLst>
              <a:ext uri="{FF2B5EF4-FFF2-40B4-BE49-F238E27FC236}">
                <a16:creationId xmlns:a16="http://schemas.microsoft.com/office/drawing/2014/main" id="{AF3B4D84-7739-9C4A-AE78-AB3F3CA417F9}"/>
              </a:ext>
            </a:extLst>
          </p:cNvPr>
          <p:cNvPicPr>
            <a:picLocks noChangeAspect="1"/>
          </p:cNvPicPr>
          <p:nvPr userDrawn="1"/>
        </p:nvPicPr>
        <p:blipFill rotWithShape="1">
          <a:blip r:embed="rId5" cstate="print">
            <a:alphaModFix amt="83000"/>
            <a:extLst>
              <a:ext uri="{28A0092B-C50C-407E-A947-70E740481C1C}">
                <a14:useLocalDpi xmlns:a14="http://schemas.microsoft.com/office/drawing/2010/main"/>
              </a:ext>
              <a:ext uri="{96DAC541-7B7A-43D3-8B79-37D633B846F1}">
                <asvg:svgBlip xmlns:asvg="http://schemas.microsoft.com/office/drawing/2016/SVG/main" r:embed="rId6"/>
              </a:ext>
            </a:extLst>
          </a:blip>
          <a:srcRect l="22385" t="-4462" r="31150" b="52965"/>
          <a:stretch/>
        </p:blipFill>
        <p:spPr>
          <a:xfrm>
            <a:off x="-8467" y="3985656"/>
            <a:ext cx="12200467" cy="2863877"/>
          </a:xfrm>
          <a:prstGeom prst="rect">
            <a:avLst/>
          </a:prstGeom>
        </p:spPr>
      </p:pic>
      <p:sp>
        <p:nvSpPr>
          <p:cNvPr id="16" name="Rectangle 15">
            <a:extLst>
              <a:ext uri="{FF2B5EF4-FFF2-40B4-BE49-F238E27FC236}">
                <a16:creationId xmlns:a16="http://schemas.microsoft.com/office/drawing/2014/main" id="{4DB5362D-2A0A-6C4D-A4B4-E4EA024DAB28}"/>
              </a:ext>
            </a:extLst>
          </p:cNvPr>
          <p:cNvSpPr/>
          <p:nvPr userDrawn="1"/>
        </p:nvSpPr>
        <p:spPr>
          <a:xfrm>
            <a:off x="2690192" y="905027"/>
            <a:ext cx="5539408" cy="247501"/>
          </a:xfrm>
          <a:prstGeom prst="rect">
            <a:avLst/>
          </a:prstGeom>
        </p:spPr>
        <p:txBody>
          <a:bodyPr wrap="square">
            <a:spAutoFit/>
          </a:bodyPr>
          <a:lstStyle/>
          <a:p>
            <a:r>
              <a:rPr lang="en-US" sz="1000" cap="none" baseline="0">
                <a:solidFill>
                  <a:srgbClr val="7B8180"/>
                </a:solidFill>
                <a:latin typeface="Calibri" panose="020F0502020204030204" pitchFamily="34" charset="0"/>
                <a:cs typeface="Calibri" panose="020F0502020204030204" pitchFamily="34" charset="0"/>
              </a:rPr>
              <a:t>An initiative housed at Education Development Center, Inc.</a:t>
            </a:r>
          </a:p>
        </p:txBody>
      </p:sp>
    </p:spTree>
    <p:extLst>
      <p:ext uri="{BB962C8B-B14F-4D97-AF65-F5344CB8AC3E}">
        <p14:creationId xmlns:p14="http://schemas.microsoft.com/office/powerpoint/2010/main" val="79491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2EEAEA-4087-6A48-92FC-317F01177C2C}"/>
              </a:ext>
            </a:extLst>
          </p:cNvPr>
          <p:cNvSpPr/>
          <p:nvPr userDrawn="1"/>
        </p:nvSpPr>
        <p:spPr>
          <a:xfrm rot="16200000" flipH="1">
            <a:off x="2667001" y="-2667000"/>
            <a:ext cx="6858000" cy="12191999"/>
          </a:xfrm>
          <a:prstGeom prst="rect">
            <a:avLst/>
          </a:prstGeom>
          <a:gradFill>
            <a:gsLst>
              <a:gs pos="73000">
                <a:srgbClr val="9C5CAD">
                  <a:alpha val="82011"/>
                </a:srgbClr>
              </a:gs>
              <a:gs pos="0">
                <a:srgbClr val="3DCDC2">
                  <a:alpha val="95428"/>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E3953F-5FD4-1843-BEDB-CA6DCE65EE1F}"/>
              </a:ext>
            </a:extLst>
          </p:cNvPr>
          <p:cNvSpPr/>
          <p:nvPr userDrawn="1"/>
        </p:nvSpPr>
        <p:spPr>
          <a:xfrm>
            <a:off x="194733" y="203200"/>
            <a:ext cx="11811000" cy="6121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7BB40869-024B-5C48-A896-2DB572581F11}"/>
              </a:ext>
            </a:extLst>
          </p:cNvPr>
          <p:cNvSpPr>
            <a:spLocks noGrp="1"/>
          </p:cNvSpPr>
          <p:nvPr>
            <p:ph type="body" sz="quarter" idx="12"/>
          </p:nvPr>
        </p:nvSpPr>
        <p:spPr>
          <a:xfrm>
            <a:off x="2769576" y="1836195"/>
            <a:ext cx="6172200" cy="2941098"/>
          </a:xfrm>
        </p:spPr>
        <p:txBody>
          <a:bodyPr>
            <a:noAutofit/>
          </a:bodyPr>
          <a:lstStyle/>
          <a:p>
            <a:pPr marL="0" indent="0">
              <a:lnSpc>
                <a:spcPts val="2600"/>
              </a:lnSpc>
              <a:buNone/>
            </a:pPr>
            <a:r>
              <a:rPr lang="en-US" sz="2400" b="1">
                <a:solidFill>
                  <a:srgbClr val="444444"/>
                </a:solidFill>
              </a:rPr>
              <a:t>Disclaimer: </a:t>
            </a:r>
            <a:br>
              <a:rPr lang="en-US" sz="2400" b="1">
                <a:solidFill>
                  <a:srgbClr val="444444"/>
                </a:solidFill>
              </a:rPr>
            </a:br>
            <a:r>
              <a:rPr lang="en-US" sz="1800">
                <a:solidFill>
                  <a:srgbClr val="444444"/>
                </a:solidFill>
                <a:latin typeface="+mn-lt"/>
              </a:rPr>
              <a:t>The purpose of this tailorable deck is to educate the field about the importance of aligned messaging and provide an overview of the nation’s 988 Messaging Framework. </a:t>
            </a:r>
            <a:br>
              <a:rPr lang="en-US" sz="2000">
                <a:solidFill>
                  <a:srgbClr val="444444"/>
                </a:solidFill>
                <a:latin typeface="+mn-lt"/>
              </a:rPr>
            </a:br>
            <a:endParaRPr lang="en-US" sz="2000">
              <a:solidFill>
                <a:srgbClr val="444444"/>
              </a:solidFill>
              <a:latin typeface="+mn-lt"/>
            </a:endParaRPr>
          </a:p>
          <a:p>
            <a:pPr marL="0" indent="0">
              <a:lnSpc>
                <a:spcPts val="2600"/>
              </a:lnSpc>
              <a:buNone/>
            </a:pPr>
            <a:r>
              <a:rPr lang="en-US" sz="2400" b="1">
                <a:solidFill>
                  <a:srgbClr val="444444"/>
                </a:solidFill>
              </a:rPr>
              <a:t>Recommendation: </a:t>
            </a:r>
            <a:br>
              <a:rPr lang="en-US" sz="2400" b="1">
                <a:solidFill>
                  <a:srgbClr val="444444"/>
                </a:solidFill>
              </a:rPr>
            </a:br>
            <a:r>
              <a:rPr lang="en-US" sz="1800">
                <a:solidFill>
                  <a:srgbClr val="444444"/>
                </a:solidFill>
                <a:latin typeface="+mn-lt"/>
              </a:rPr>
              <a:t>We encourage the user of this presentation to tailor the presentation, as appropriate, such as adding your logo or other relevant information to meet the needs of the audience(s). </a:t>
            </a:r>
          </a:p>
          <a:p>
            <a:pPr marL="0" indent="0">
              <a:buNone/>
            </a:pPr>
            <a:endParaRPr lang="en-US"/>
          </a:p>
        </p:txBody>
      </p:sp>
      <p:sp>
        <p:nvSpPr>
          <p:cNvPr id="18" name="Rectangle 17">
            <a:extLst>
              <a:ext uri="{FF2B5EF4-FFF2-40B4-BE49-F238E27FC236}">
                <a16:creationId xmlns:a16="http://schemas.microsoft.com/office/drawing/2014/main" id="{CBBB891D-A3B0-BC4F-93CE-502037FACB4B}"/>
              </a:ext>
            </a:extLst>
          </p:cNvPr>
          <p:cNvSpPr/>
          <p:nvPr userDrawn="1"/>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20" name="Rectangle 19">
            <a:extLst>
              <a:ext uri="{FF2B5EF4-FFF2-40B4-BE49-F238E27FC236}">
                <a16:creationId xmlns:a16="http://schemas.microsoft.com/office/drawing/2014/main" id="{7A886F13-FD10-B042-9D73-2D2F35BA8010}"/>
              </a:ext>
            </a:extLst>
          </p:cNvPr>
          <p:cNvSpPr/>
          <p:nvPr userDrawn="1"/>
        </p:nvSpPr>
        <p:spPr>
          <a:xfrm rot="5400000">
            <a:off x="11819197" y="6490807"/>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D0BF0431-517E-2E45-A4E7-43F73615A599}"/>
              </a:ext>
            </a:extLst>
          </p:cNvPr>
          <p:cNvSpPr txBox="1">
            <a:spLocks/>
          </p:cNvSpPr>
          <p:nvPr userDrawn="1"/>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2" name="Slide Number Placeholder 5">
            <a:extLst>
              <a:ext uri="{FF2B5EF4-FFF2-40B4-BE49-F238E27FC236}">
                <a16:creationId xmlns:a16="http://schemas.microsoft.com/office/drawing/2014/main" id="{0DBB74E3-6C75-814F-9700-6DFF0886DFD0}"/>
              </a:ext>
            </a:extLst>
          </p:cNvPr>
          <p:cNvSpPr txBox="1">
            <a:spLocks/>
          </p:cNvSpPr>
          <p:nvPr userDrawn="1"/>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a:t>
            </a:fld>
            <a:endParaRPr lang="en-US">
              <a:solidFill>
                <a:schemeClr val="bg1"/>
              </a:solidFill>
            </a:endParaRPr>
          </a:p>
        </p:txBody>
      </p:sp>
      <p:pic>
        <p:nvPicPr>
          <p:cNvPr id="23" name="Graphic 22">
            <a:extLst>
              <a:ext uri="{FF2B5EF4-FFF2-40B4-BE49-F238E27FC236}">
                <a16:creationId xmlns:a16="http://schemas.microsoft.com/office/drawing/2014/main" id="{F36A459E-FD72-3D4A-A10D-616579E16E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1650" t="26206" r="23610" b="41452"/>
          <a:stretch/>
        </p:blipFill>
        <p:spPr>
          <a:xfrm>
            <a:off x="7727423" y="6513977"/>
            <a:ext cx="385951" cy="361051"/>
          </a:xfrm>
          <a:prstGeom prst="rect">
            <a:avLst/>
          </a:prstGeom>
        </p:spPr>
      </p:pic>
    </p:spTree>
    <p:extLst>
      <p:ext uri="{BB962C8B-B14F-4D97-AF65-F5344CB8AC3E}">
        <p14:creationId xmlns:p14="http://schemas.microsoft.com/office/powerpoint/2010/main" val="241950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548C09B-85DD-7C44-9F23-9314A3FDFCA4}"/>
              </a:ext>
            </a:extLst>
          </p:cNvPr>
          <p:cNvSpPr txBox="1">
            <a:spLocks/>
          </p:cNvSpPr>
          <p:nvPr userDrawn="1"/>
        </p:nvSpPr>
        <p:spPr>
          <a:xfrm>
            <a:off x="612648" y="420624"/>
            <a:ext cx="9270528"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2"/>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2"/>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2"/>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2509838" algn="l"/>
              </a:tabLst>
            </a:pPr>
            <a:r>
              <a:rPr lang="en-US" sz="3600" b="1">
                <a:solidFill>
                  <a:srgbClr val="444444"/>
                </a:solidFill>
                <a:latin typeface="Arial"/>
                <a:cs typeface="Arial"/>
              </a:rPr>
              <a:t>Moving the U.S. to a 3-digit Dialing Code </a:t>
            </a:r>
          </a:p>
        </p:txBody>
      </p:sp>
      <p:sp>
        <p:nvSpPr>
          <p:cNvPr id="10" name="Content Placeholder 3">
            <a:extLst>
              <a:ext uri="{FF2B5EF4-FFF2-40B4-BE49-F238E27FC236}">
                <a16:creationId xmlns:a16="http://schemas.microsoft.com/office/drawing/2014/main" id="{D7C359D0-38E0-6E45-BD13-A6BCA9BCD421}"/>
              </a:ext>
            </a:extLst>
          </p:cNvPr>
          <p:cNvSpPr txBox="1">
            <a:spLocks/>
          </p:cNvSpPr>
          <p:nvPr userDrawn="1"/>
        </p:nvSpPr>
        <p:spPr>
          <a:xfrm>
            <a:off x="612648" y="1719072"/>
            <a:ext cx="8663157" cy="44661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2"/>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2"/>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2"/>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spcAft>
                <a:spcPts val="1200"/>
              </a:spcAft>
              <a:buNone/>
            </a:pPr>
            <a:r>
              <a:rPr lang="en-US" sz="2000" b="1" kern="0">
                <a:solidFill>
                  <a:srgbClr val="444444"/>
                </a:solidFill>
                <a:latin typeface="Arial" panose="020B0604020202020204" pitchFamily="34" charset="0"/>
                <a:cs typeface="Arial" panose="020B0604020202020204" pitchFamily="34" charset="0"/>
              </a:rPr>
              <a:t>In July of 2020, our nation will move to the first-ever 3-digit dialing code for suicide prevention and mental health crises</a:t>
            </a:r>
          </a:p>
          <a:p>
            <a:pPr marL="0" indent="0" fontAlgn="base">
              <a:lnSpc>
                <a:spcPts val="2400"/>
              </a:lnSpc>
              <a:spcAft>
                <a:spcPts val="600"/>
              </a:spcAft>
              <a:buNone/>
            </a:pPr>
            <a:r>
              <a:rPr lang="en-US" sz="2000" b="1" i="0" kern="0">
                <a:solidFill>
                  <a:srgbClr val="9C5CAD"/>
                </a:solidFill>
                <a:latin typeface="Arial" panose="020B0604020202020204" pitchFamily="34" charset="0"/>
                <a:cs typeface="Arial" panose="020B0604020202020204" pitchFamily="34" charset="0"/>
              </a:rPr>
              <a:t>Fast Facts about 988:</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 will provide greater access to 24/7 confidential and life-saving services </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 will not replace the existing National Suicide Prevention Lifeline – but in fact strengthen and expand it</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 is an easy-to-remember number that helps to provide direct connection to compassionate, accessible care and support to anyone experiencing suicidal thoughts or who are struggling with emotional distress</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It’s more than just a three-digit number but it looks to strengthen our larger crisis care system</a:t>
            </a:r>
          </a:p>
          <a:p>
            <a:pPr lvl="1" fontAlgn="base">
              <a:spcAft>
                <a:spcPts val="1200"/>
              </a:spcAft>
            </a:pPr>
            <a:endParaRPr lang="en-US">
              <a:latin typeface="+mj-lt"/>
              <a:cs typeface="Arial"/>
            </a:endParaRPr>
          </a:p>
        </p:txBody>
      </p:sp>
      <p:sp>
        <p:nvSpPr>
          <p:cNvPr id="20" name="Rectangle 19">
            <a:extLst>
              <a:ext uri="{FF2B5EF4-FFF2-40B4-BE49-F238E27FC236}">
                <a16:creationId xmlns:a16="http://schemas.microsoft.com/office/drawing/2014/main" id="{8AFDFAF2-3BC3-304E-828B-6A7259298DD9}"/>
              </a:ext>
            </a:extLst>
          </p:cNvPr>
          <p:cNvSpPr/>
          <p:nvPr userDrawn="1"/>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21" name="Rectangle 20">
            <a:extLst>
              <a:ext uri="{FF2B5EF4-FFF2-40B4-BE49-F238E27FC236}">
                <a16:creationId xmlns:a16="http://schemas.microsoft.com/office/drawing/2014/main" id="{159FF427-F3A0-FD47-81AE-E82F817920BA}"/>
              </a:ext>
            </a:extLst>
          </p:cNvPr>
          <p:cNvSpPr/>
          <p:nvPr userDrawn="1"/>
        </p:nvSpPr>
        <p:spPr>
          <a:xfrm rot="5400000">
            <a:off x="11819197" y="6490807"/>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E0ED4785-9D44-6E40-825F-BDE22E98937D}"/>
              </a:ext>
            </a:extLst>
          </p:cNvPr>
          <p:cNvSpPr txBox="1">
            <a:spLocks/>
          </p:cNvSpPr>
          <p:nvPr userDrawn="1"/>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a:t>
            </a:fld>
            <a:endParaRPr lang="en-US">
              <a:solidFill>
                <a:schemeClr val="bg1"/>
              </a:solidFill>
            </a:endParaRPr>
          </a:p>
        </p:txBody>
      </p:sp>
      <p:pic>
        <p:nvPicPr>
          <p:cNvPr id="23" name="Graphic 22">
            <a:extLst>
              <a:ext uri="{FF2B5EF4-FFF2-40B4-BE49-F238E27FC236}">
                <a16:creationId xmlns:a16="http://schemas.microsoft.com/office/drawing/2014/main" id="{4B52A297-1494-F048-B033-285BAA147EF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1650" t="26206" r="23610" b="41452"/>
          <a:stretch/>
        </p:blipFill>
        <p:spPr>
          <a:xfrm>
            <a:off x="7727423" y="6513977"/>
            <a:ext cx="385951" cy="361051"/>
          </a:xfrm>
          <a:prstGeom prst="rect">
            <a:avLst/>
          </a:prstGeom>
        </p:spPr>
      </p:pic>
      <p:sp>
        <p:nvSpPr>
          <p:cNvPr id="8" name="Slide Number Placeholder 5">
            <a:extLst>
              <a:ext uri="{FF2B5EF4-FFF2-40B4-BE49-F238E27FC236}">
                <a16:creationId xmlns:a16="http://schemas.microsoft.com/office/drawing/2014/main" id="{745C2824-85F8-A049-8549-D2E36AC8634F}"/>
              </a:ext>
            </a:extLst>
          </p:cNvPr>
          <p:cNvSpPr txBox="1">
            <a:spLocks/>
          </p:cNvSpPr>
          <p:nvPr userDrawn="1"/>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Tree>
    <p:extLst>
      <p:ext uri="{BB962C8B-B14F-4D97-AF65-F5344CB8AC3E}">
        <p14:creationId xmlns:p14="http://schemas.microsoft.com/office/powerpoint/2010/main" val="596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548C09B-85DD-7C44-9F23-9314A3FDFCA4}"/>
              </a:ext>
            </a:extLst>
          </p:cNvPr>
          <p:cNvSpPr txBox="1">
            <a:spLocks/>
          </p:cNvSpPr>
          <p:nvPr userDrawn="1"/>
        </p:nvSpPr>
        <p:spPr>
          <a:xfrm>
            <a:off x="2952196" y="420624"/>
            <a:ext cx="5277404"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2"/>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2"/>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2"/>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2509838" algn="l"/>
              </a:tabLst>
            </a:pPr>
            <a:r>
              <a:rPr lang="en-US" sz="3600" b="1">
                <a:solidFill>
                  <a:srgbClr val="444444"/>
                </a:solidFill>
                <a:latin typeface="Arial"/>
                <a:cs typeface="Arial"/>
              </a:rPr>
              <a:t>Moving the U.S. to a 3-digit Dialing Code </a:t>
            </a:r>
          </a:p>
        </p:txBody>
      </p:sp>
      <p:sp>
        <p:nvSpPr>
          <p:cNvPr id="10" name="Content Placeholder 3">
            <a:extLst>
              <a:ext uri="{FF2B5EF4-FFF2-40B4-BE49-F238E27FC236}">
                <a16:creationId xmlns:a16="http://schemas.microsoft.com/office/drawing/2014/main" id="{D7C359D0-38E0-6E45-BD13-A6BCA9BCD421}"/>
              </a:ext>
            </a:extLst>
          </p:cNvPr>
          <p:cNvSpPr txBox="1">
            <a:spLocks/>
          </p:cNvSpPr>
          <p:nvPr userDrawn="1"/>
        </p:nvSpPr>
        <p:spPr>
          <a:xfrm>
            <a:off x="2952196" y="1719072"/>
            <a:ext cx="8663157" cy="44661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2"/>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2"/>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2"/>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spcAft>
                <a:spcPts val="1200"/>
              </a:spcAft>
              <a:buNone/>
            </a:pPr>
            <a:r>
              <a:rPr lang="en-US" sz="2000" b="1" kern="0">
                <a:solidFill>
                  <a:srgbClr val="444444"/>
                </a:solidFill>
                <a:latin typeface="Arial" panose="020B0604020202020204" pitchFamily="34" charset="0"/>
                <a:cs typeface="Arial" panose="020B0604020202020204" pitchFamily="34" charset="0"/>
              </a:rPr>
              <a:t>In July of 2020, our nation will move to the first-ever 3-digit dialing code for suicide prevention and mental health crises</a:t>
            </a:r>
          </a:p>
          <a:p>
            <a:pPr marL="0" indent="0" fontAlgn="base">
              <a:lnSpc>
                <a:spcPts val="2400"/>
              </a:lnSpc>
              <a:spcAft>
                <a:spcPts val="600"/>
              </a:spcAft>
              <a:buNone/>
            </a:pPr>
            <a:r>
              <a:rPr lang="en-US" sz="2000" b="1" i="0" kern="0">
                <a:solidFill>
                  <a:srgbClr val="9C5CAD"/>
                </a:solidFill>
                <a:latin typeface="Arial" panose="020B0604020202020204" pitchFamily="34" charset="0"/>
                <a:cs typeface="Arial" panose="020B0604020202020204" pitchFamily="34" charset="0"/>
              </a:rPr>
              <a:t>Fast Facts about 988:</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 will provide greater access to 24/7 confidential and life-saving services </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 will not replace the existing National Suicide Prevention Lifeline – but in fact strengthen and expand it</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 is an easy-to-remember number that helps to provide direct connection to compassionate, accessible care and support to anyone experiencing suicidal thoughts or who are struggling with emotional distress</a:t>
            </a:r>
          </a:p>
          <a:p>
            <a:pPr marL="352425" lvl="1" indent="-342900" fontAlgn="base">
              <a:lnSpc>
                <a:spcPts val="2400"/>
              </a:lnSpc>
              <a:spcAft>
                <a:spcPts val="600"/>
              </a:spcAft>
              <a:buClr>
                <a:srgbClr val="3DCDC2"/>
              </a:buClr>
              <a:buFont typeface="Arial" panose="020B0604020202020204" pitchFamily="34" charset="0"/>
              <a:buChar char="•"/>
            </a:pPr>
            <a:r>
              <a:rPr lang="en-US" sz="1800" kern="0">
                <a:solidFill>
                  <a:srgbClr val="444444"/>
                </a:solidFill>
                <a:latin typeface="Calibri" panose="020F0502020204030204" pitchFamily="34" charset="0"/>
                <a:cs typeface="Calibri" panose="020F0502020204030204" pitchFamily="34" charset="0"/>
              </a:rPr>
              <a:t>It’s more than just a three-digit number but it looks to strengthen our larger crisis care system</a:t>
            </a:r>
          </a:p>
          <a:p>
            <a:pPr lvl="1" fontAlgn="base">
              <a:spcAft>
                <a:spcPts val="1200"/>
              </a:spcAft>
            </a:pPr>
            <a:endParaRPr lang="en-US">
              <a:latin typeface="+mj-lt"/>
              <a:cs typeface="Arial"/>
            </a:endParaRPr>
          </a:p>
        </p:txBody>
      </p:sp>
      <p:sp>
        <p:nvSpPr>
          <p:cNvPr id="21" name="Rectangle 20">
            <a:extLst>
              <a:ext uri="{FF2B5EF4-FFF2-40B4-BE49-F238E27FC236}">
                <a16:creationId xmlns:a16="http://schemas.microsoft.com/office/drawing/2014/main" id="{067F5340-E6E2-6B49-8E88-612C7D548934}"/>
              </a:ext>
            </a:extLst>
          </p:cNvPr>
          <p:cNvSpPr/>
          <p:nvPr userDrawn="1"/>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22" name="Rectangle 21">
            <a:extLst>
              <a:ext uri="{FF2B5EF4-FFF2-40B4-BE49-F238E27FC236}">
                <a16:creationId xmlns:a16="http://schemas.microsoft.com/office/drawing/2014/main" id="{29D0BE40-A311-AD41-B60E-7DDE15143672}"/>
              </a:ext>
            </a:extLst>
          </p:cNvPr>
          <p:cNvSpPr/>
          <p:nvPr userDrawn="1"/>
        </p:nvSpPr>
        <p:spPr>
          <a:xfrm rot="5400000">
            <a:off x="11819197" y="6490807"/>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7F8476EB-7848-D547-B324-D56BF0835792}"/>
              </a:ext>
            </a:extLst>
          </p:cNvPr>
          <p:cNvSpPr txBox="1">
            <a:spLocks/>
          </p:cNvSpPr>
          <p:nvPr userDrawn="1"/>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a:t>
            </a:fld>
            <a:endParaRPr lang="en-US">
              <a:solidFill>
                <a:schemeClr val="bg1"/>
              </a:solidFill>
            </a:endParaRPr>
          </a:p>
        </p:txBody>
      </p:sp>
      <p:pic>
        <p:nvPicPr>
          <p:cNvPr id="24" name="Graphic 23">
            <a:extLst>
              <a:ext uri="{FF2B5EF4-FFF2-40B4-BE49-F238E27FC236}">
                <a16:creationId xmlns:a16="http://schemas.microsoft.com/office/drawing/2014/main" id="{4B03CF6A-40B1-9842-B152-2C856566D66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1650" t="26206" r="23610" b="41452"/>
          <a:stretch/>
        </p:blipFill>
        <p:spPr>
          <a:xfrm>
            <a:off x="7727423" y="6513977"/>
            <a:ext cx="385951" cy="361051"/>
          </a:xfrm>
          <a:prstGeom prst="rect">
            <a:avLst/>
          </a:prstGeom>
        </p:spPr>
      </p:pic>
      <p:sp>
        <p:nvSpPr>
          <p:cNvPr id="8" name="Rectangle 7">
            <a:extLst>
              <a:ext uri="{FF2B5EF4-FFF2-40B4-BE49-F238E27FC236}">
                <a16:creationId xmlns:a16="http://schemas.microsoft.com/office/drawing/2014/main" id="{4F3DFDC4-3F75-3645-A17C-3A33927F3292}"/>
              </a:ext>
            </a:extLst>
          </p:cNvPr>
          <p:cNvSpPr/>
          <p:nvPr userDrawn="1"/>
        </p:nvSpPr>
        <p:spPr>
          <a:xfrm rot="5400000">
            <a:off x="-2175026" y="2175023"/>
            <a:ext cx="6879063" cy="2529017"/>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2C622C77-7108-9D48-A953-97E06A85F50B}"/>
              </a:ext>
            </a:extLst>
          </p:cNvPr>
          <p:cNvSpPr txBox="1">
            <a:spLocks/>
          </p:cNvSpPr>
          <p:nvPr userDrawn="1"/>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Tree>
    <p:extLst>
      <p:ext uri="{BB962C8B-B14F-4D97-AF65-F5344CB8AC3E}">
        <p14:creationId xmlns:p14="http://schemas.microsoft.com/office/powerpoint/2010/main" val="116923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0" y="365125"/>
            <a:ext cx="96265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27200" y="1825625"/>
            <a:ext cx="96265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371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8" r:id="rId6"/>
    <p:sldLayoutId id="2147483670" r:id="rId7"/>
    <p:sldLayoutId id="2147483660" r:id="rId8"/>
    <p:sldLayoutId id="2147483669" r:id="rId9"/>
    <p:sldLayoutId id="2147483650" r:id="rId10"/>
    <p:sldLayoutId id="2147483659" r:id="rId11"/>
    <p:sldLayoutId id="2147483663" r:id="rId12"/>
  </p:sldLayoutIdLst>
  <p:hf hdr="0" dt="0"/>
  <p:txStyles>
    <p:titleStyle>
      <a:lvl1pPr algn="l" defTabSz="914400" rtl="0" eaLnBrk="1" latinLnBrk="0" hangingPunct="1">
        <a:lnSpc>
          <a:spcPct val="90000"/>
        </a:lnSpc>
        <a:spcBef>
          <a:spcPct val="0"/>
        </a:spcBef>
        <a:buNone/>
        <a:defRPr sz="3600" b="0" i="0" kern="1200">
          <a:solidFill>
            <a:schemeClr val="accent2"/>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Tx/>
        <a:buBlip>
          <a:blip r:embed="rId14"/>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14"/>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14"/>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14"/>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14"/>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20.svg"/><Relationship Id="rId10" Type="http://schemas.openxmlformats.org/officeDocument/2006/relationships/image" Target="../media/image43.png"/><Relationship Id="rId4" Type="http://schemas.openxmlformats.org/officeDocument/2006/relationships/image" Target="../media/image19.png"/><Relationship Id="rId9" Type="http://schemas.openxmlformats.org/officeDocument/2006/relationships/image" Target="../media/image4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19.pn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1.png"/><Relationship Id="rId15" Type="http://schemas.openxmlformats.org/officeDocument/2006/relationships/image" Target="../media/image57.svg"/><Relationship Id="rId10" Type="http://schemas.openxmlformats.org/officeDocument/2006/relationships/image" Target="../media/image52.png"/><Relationship Id="rId4" Type="http://schemas.openxmlformats.org/officeDocument/2006/relationships/image" Target="../media/image20.svg"/><Relationship Id="rId9" Type="http://schemas.openxmlformats.org/officeDocument/2006/relationships/image" Target="../media/image51.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1.pn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0.svg"/><Relationship Id="rId10" Type="http://schemas.openxmlformats.org/officeDocument/2006/relationships/image" Target="../media/image63.png"/><Relationship Id="rId4" Type="http://schemas.openxmlformats.org/officeDocument/2006/relationships/image" Target="../media/image19.png"/><Relationship Id="rId9" Type="http://schemas.openxmlformats.org/officeDocument/2006/relationships/image" Target="../media/image6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7.png"/><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mailto:info@theactionalliance.org" TargetMode="External"/><Relationship Id="rId5" Type="http://schemas.openxmlformats.org/officeDocument/2006/relationships/image" Target="../media/image1.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0.svg"/><Relationship Id="rId4" Type="http://schemas.openxmlformats.org/officeDocument/2006/relationships/image" Target="../media/image21.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1.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0.svg"/><Relationship Id="rId10"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9.sv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B52D9F-1F33-DC4E-9D0F-5773DBFA1CF8}"/>
              </a:ext>
            </a:extLst>
          </p:cNvPr>
          <p:cNvSpPr/>
          <p:nvPr/>
        </p:nvSpPr>
        <p:spPr>
          <a:xfrm>
            <a:off x="10284685" y="495224"/>
            <a:ext cx="1215654" cy="400110"/>
          </a:xfrm>
          <a:prstGeom prst="rect">
            <a:avLst/>
          </a:prstGeom>
        </p:spPr>
        <p:txBody>
          <a:bodyPr wrap="square">
            <a:spAutoFit/>
          </a:bodyPr>
          <a:lstStyle/>
          <a:p>
            <a:pPr algn="ctr"/>
            <a:r>
              <a:rPr lang="en-US" sz="1000" cap="all">
                <a:solidFill>
                  <a:srgbClr val="7B8180"/>
                </a:solidFill>
                <a:latin typeface="Arial" panose="020B0604020202020204" pitchFamily="34" charset="0"/>
                <a:cs typeface="Arial" panose="020B0604020202020204" pitchFamily="34" charset="0"/>
              </a:rPr>
              <a:t>PLACE your logo here</a:t>
            </a:r>
          </a:p>
        </p:txBody>
      </p:sp>
    </p:spTree>
    <p:extLst>
      <p:ext uri="{BB962C8B-B14F-4D97-AF65-F5344CB8AC3E}">
        <p14:creationId xmlns:p14="http://schemas.microsoft.com/office/powerpoint/2010/main" val="314906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DD83DC-2991-7A4E-85B9-F44FBC39E06D}"/>
              </a:ext>
            </a:extLst>
          </p:cNvPr>
          <p:cNvGrpSpPr/>
          <p:nvPr/>
        </p:nvGrpSpPr>
        <p:grpSpPr>
          <a:xfrm>
            <a:off x="671789" y="2265746"/>
            <a:ext cx="10758211" cy="3775825"/>
            <a:chOff x="671789" y="3315731"/>
            <a:chExt cx="7441587" cy="2643901"/>
          </a:xfrm>
        </p:grpSpPr>
        <p:sp>
          <p:nvSpPr>
            <p:cNvPr id="25" name="Rectangle 24">
              <a:extLst>
                <a:ext uri="{FF2B5EF4-FFF2-40B4-BE49-F238E27FC236}">
                  <a16:creationId xmlns:a16="http://schemas.microsoft.com/office/drawing/2014/main" id="{317CBFC7-5335-694B-AF33-93E057468DAB}"/>
                </a:ext>
              </a:extLst>
            </p:cNvPr>
            <p:cNvSpPr/>
            <p:nvPr/>
          </p:nvSpPr>
          <p:spPr>
            <a:xfrm>
              <a:off x="671789" y="3315731"/>
              <a:ext cx="2398244" cy="2643901"/>
            </a:xfrm>
            <a:prstGeom prst="rect">
              <a:avLst/>
            </a:prstGeom>
            <a:solidFill>
              <a:srgbClr val="57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7A5372-6B1F-C14F-9425-E275A7D1CF78}"/>
                </a:ext>
              </a:extLst>
            </p:cNvPr>
            <p:cNvSpPr/>
            <p:nvPr/>
          </p:nvSpPr>
          <p:spPr>
            <a:xfrm>
              <a:off x="3193460" y="3315731"/>
              <a:ext cx="2398244" cy="2643901"/>
            </a:xfrm>
            <a:prstGeom prst="rect">
              <a:avLst/>
            </a:prstGeom>
            <a:solidFill>
              <a:srgbClr val="9C5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1F8CB7-E454-6440-8DEF-F03E4D6BAF3C}"/>
                </a:ext>
              </a:extLst>
            </p:cNvPr>
            <p:cNvSpPr/>
            <p:nvPr/>
          </p:nvSpPr>
          <p:spPr>
            <a:xfrm>
              <a:off x="5715132" y="3315731"/>
              <a:ext cx="2398244" cy="2643901"/>
            </a:xfrm>
            <a:prstGeom prst="rect">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5CAD"/>
                </a:solidFill>
              </a:endParaRPr>
            </a:p>
          </p:txBody>
        </p:sp>
      </p:grpSp>
      <p:sp>
        <p:nvSpPr>
          <p:cNvPr id="13" name="Text Placeholder 2">
            <a:extLst>
              <a:ext uri="{FF2B5EF4-FFF2-40B4-BE49-F238E27FC236}">
                <a16:creationId xmlns:a16="http://schemas.microsoft.com/office/drawing/2014/main" id="{1CC758E8-1896-2C4A-B785-7D9ACF983CB5}"/>
              </a:ext>
            </a:extLst>
          </p:cNvPr>
          <p:cNvSpPr txBox="1">
            <a:spLocks/>
          </p:cNvSpPr>
          <p:nvPr/>
        </p:nvSpPr>
        <p:spPr>
          <a:xfrm>
            <a:off x="612647" y="1333127"/>
            <a:ext cx="7559189" cy="631318"/>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b="1">
              <a:solidFill>
                <a:srgbClr val="444444"/>
              </a:solidFill>
              <a:latin typeface="Arial"/>
              <a:cs typeface="Arial"/>
            </a:endParaRPr>
          </a:p>
        </p:txBody>
      </p:sp>
      <p:sp>
        <p:nvSpPr>
          <p:cNvPr id="14" name="Content Placeholder 3">
            <a:extLst>
              <a:ext uri="{FF2B5EF4-FFF2-40B4-BE49-F238E27FC236}">
                <a16:creationId xmlns:a16="http://schemas.microsoft.com/office/drawing/2014/main" id="{A553625B-C153-4AD3-8E83-E1BFD7536DF1}"/>
              </a:ext>
            </a:extLst>
          </p:cNvPr>
          <p:cNvSpPr txBox="1">
            <a:spLocks/>
          </p:cNvSpPr>
          <p:nvPr/>
        </p:nvSpPr>
        <p:spPr>
          <a:xfrm>
            <a:off x="612648" y="1719072"/>
            <a:ext cx="9577054" cy="54224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spcAft>
                <a:spcPts val="1200"/>
              </a:spcAft>
              <a:buNone/>
            </a:pPr>
            <a:r>
              <a:rPr lang="en-US" sz="2400" b="1">
                <a:solidFill>
                  <a:srgbClr val="444444"/>
                </a:solidFill>
                <a:latin typeface="Arial" panose="020B0604020202020204" pitchFamily="34" charset="0"/>
                <a:cs typeface="Arial" panose="020B0604020202020204" pitchFamily="34" charset="0"/>
              </a:rPr>
              <a:t>The Action Alliance:</a:t>
            </a:r>
          </a:p>
        </p:txBody>
      </p:sp>
      <p:sp>
        <p:nvSpPr>
          <p:cNvPr id="16" name="Slide Number Placeholder 3">
            <a:extLst>
              <a:ext uri="{FF2B5EF4-FFF2-40B4-BE49-F238E27FC236}">
                <a16:creationId xmlns:a16="http://schemas.microsoft.com/office/drawing/2014/main" id="{93A45FF7-72D5-5E44-B26F-0E01F5849480}"/>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10</a:t>
            </a:fld>
            <a:endParaRPr lang="en-US"/>
          </a:p>
        </p:txBody>
      </p:sp>
      <p:sp>
        <p:nvSpPr>
          <p:cNvPr id="17" name="Rectangle 16">
            <a:extLst>
              <a:ext uri="{FF2B5EF4-FFF2-40B4-BE49-F238E27FC236}">
                <a16:creationId xmlns:a16="http://schemas.microsoft.com/office/drawing/2014/main" id="{89C15827-7804-5342-8CFE-0C46155075A4}"/>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8" name="Rectangle 17">
            <a:extLst>
              <a:ext uri="{FF2B5EF4-FFF2-40B4-BE49-F238E27FC236}">
                <a16:creationId xmlns:a16="http://schemas.microsoft.com/office/drawing/2014/main" id="{19A913D3-432C-0747-8110-281064F14B8B}"/>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E5454740-A906-254E-9C92-5F240DEF5085}"/>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0" name="Slide Number Placeholder 5">
            <a:extLst>
              <a:ext uri="{FF2B5EF4-FFF2-40B4-BE49-F238E27FC236}">
                <a16:creationId xmlns:a16="http://schemas.microsoft.com/office/drawing/2014/main" id="{9EF405EE-51ED-5F4E-9675-DFD145AD9133}"/>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10</a:t>
            </a:fld>
            <a:endParaRPr lang="en-US">
              <a:solidFill>
                <a:schemeClr val="bg1"/>
              </a:solidFill>
            </a:endParaRPr>
          </a:p>
        </p:txBody>
      </p:sp>
      <p:pic>
        <p:nvPicPr>
          <p:cNvPr id="22" name="Graphic 21">
            <a:extLst>
              <a:ext uri="{FF2B5EF4-FFF2-40B4-BE49-F238E27FC236}">
                <a16:creationId xmlns:a16="http://schemas.microsoft.com/office/drawing/2014/main" id="{4CF68F7C-4584-7D42-B023-E6B50FA229D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sp>
        <p:nvSpPr>
          <p:cNvPr id="24" name="Text Placeholder 2">
            <a:extLst>
              <a:ext uri="{FF2B5EF4-FFF2-40B4-BE49-F238E27FC236}">
                <a16:creationId xmlns:a16="http://schemas.microsoft.com/office/drawing/2014/main" id="{2FDF795E-9764-8B48-88F3-9B1DCC88CF03}"/>
              </a:ext>
            </a:extLst>
          </p:cNvPr>
          <p:cNvSpPr txBox="1">
            <a:spLocks/>
          </p:cNvSpPr>
          <p:nvPr/>
        </p:nvSpPr>
        <p:spPr>
          <a:xfrm>
            <a:off x="612648" y="420624"/>
            <a:ext cx="8784446"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a:solidFill>
                  <a:srgbClr val="444444"/>
                </a:solidFill>
                <a:latin typeface="Arial"/>
                <a:cs typeface="Arial"/>
              </a:rPr>
              <a:t>Key Elements Used to Inform the Nation’s 988 Messaging Framework</a:t>
            </a:r>
          </a:p>
        </p:txBody>
      </p:sp>
      <p:sp>
        <p:nvSpPr>
          <p:cNvPr id="38" name="Content Placeholder 3">
            <a:extLst>
              <a:ext uri="{FF2B5EF4-FFF2-40B4-BE49-F238E27FC236}">
                <a16:creationId xmlns:a16="http://schemas.microsoft.com/office/drawing/2014/main" id="{5B54948D-0574-F741-9897-6D14D458C6F7}"/>
              </a:ext>
            </a:extLst>
          </p:cNvPr>
          <p:cNvSpPr txBox="1">
            <a:spLocks/>
          </p:cNvSpPr>
          <p:nvPr/>
        </p:nvSpPr>
        <p:spPr>
          <a:xfrm>
            <a:off x="885298" y="2640121"/>
            <a:ext cx="2953664" cy="522705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200"/>
              </a:lnSpc>
              <a:buNone/>
            </a:pPr>
            <a:r>
              <a:rPr lang="en-US" sz="1800" b="1">
                <a:solidFill>
                  <a:schemeClr val="bg1"/>
                </a:solidFill>
                <a:latin typeface="Arial" panose="020B0604020202020204" pitchFamily="34" charset="0"/>
                <a:cs typeface="Arial" panose="020B0604020202020204" pitchFamily="34" charset="0"/>
              </a:rPr>
              <a:t>Conducted </a:t>
            </a:r>
            <a:br>
              <a:rPr lang="en-US" sz="1800" b="1">
                <a:solidFill>
                  <a:schemeClr val="bg1"/>
                </a:solidFill>
                <a:latin typeface="Arial" panose="020B0604020202020204" pitchFamily="34" charset="0"/>
                <a:cs typeface="Arial" panose="020B0604020202020204" pitchFamily="34" charset="0"/>
              </a:rPr>
            </a:br>
            <a:r>
              <a:rPr lang="en-US" sz="1800" b="1">
                <a:solidFill>
                  <a:schemeClr val="bg1"/>
                </a:solidFill>
                <a:latin typeface="Arial" panose="020B0604020202020204" pitchFamily="34" charset="0"/>
                <a:cs typeface="Arial" panose="020B0604020202020204" pitchFamily="34" charset="0"/>
              </a:rPr>
              <a:t>a Robust 988 Environmental Scan </a:t>
            </a:r>
          </a:p>
          <a:p>
            <a:pPr marL="0" indent="0" fontAlgn="base">
              <a:lnSpc>
                <a:spcPts val="2000"/>
              </a:lnSpc>
              <a:spcBef>
                <a:spcPts val="0"/>
              </a:spcBef>
              <a:spcAft>
                <a:spcPts val="1200"/>
              </a:spcAft>
              <a:buNone/>
            </a:pPr>
            <a:r>
              <a:rPr lang="en-US" sz="1500">
                <a:solidFill>
                  <a:schemeClr val="bg1"/>
                </a:solidFill>
                <a:latin typeface="Calibri" panose="020F0502020204030204" pitchFamily="34" charset="0"/>
                <a:cs typeface="Arial"/>
              </a:rPr>
              <a:t>of news articles and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messaging resources/events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to assess the existing landscape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of 988 messaging and identify potential gaps and opportunities. </a:t>
            </a:r>
          </a:p>
        </p:txBody>
      </p:sp>
      <p:sp>
        <p:nvSpPr>
          <p:cNvPr id="39" name="Content Placeholder 3">
            <a:extLst>
              <a:ext uri="{FF2B5EF4-FFF2-40B4-BE49-F238E27FC236}">
                <a16:creationId xmlns:a16="http://schemas.microsoft.com/office/drawing/2014/main" id="{4D9C1E56-942C-C646-9100-C20029BBC49D}"/>
              </a:ext>
            </a:extLst>
          </p:cNvPr>
          <p:cNvSpPr txBox="1">
            <a:spLocks/>
          </p:cNvSpPr>
          <p:nvPr/>
        </p:nvSpPr>
        <p:spPr>
          <a:xfrm>
            <a:off x="4644086" y="2631957"/>
            <a:ext cx="2828709" cy="516317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buNone/>
            </a:pPr>
            <a:r>
              <a:rPr lang="en-US" sz="1800" b="1">
                <a:solidFill>
                  <a:schemeClr val="bg1"/>
                </a:solidFill>
                <a:latin typeface="Arial" panose="020B0604020202020204" pitchFamily="34" charset="0"/>
                <a:cs typeface="Arial" panose="020B0604020202020204" pitchFamily="34" charset="0"/>
              </a:rPr>
              <a:t>Issued a </a:t>
            </a:r>
            <a:br>
              <a:rPr lang="en-US" sz="1800" b="1">
                <a:solidFill>
                  <a:schemeClr val="bg1"/>
                </a:solidFill>
                <a:latin typeface="Arial" panose="020B0604020202020204" pitchFamily="34" charset="0"/>
                <a:cs typeface="Arial" panose="020B0604020202020204" pitchFamily="34" charset="0"/>
              </a:rPr>
            </a:br>
            <a:r>
              <a:rPr lang="en-US" sz="1800" b="1">
                <a:solidFill>
                  <a:schemeClr val="bg1"/>
                </a:solidFill>
                <a:latin typeface="Arial" panose="020B0604020202020204" pitchFamily="34" charset="0"/>
                <a:cs typeface="Arial" panose="020B0604020202020204" pitchFamily="34" charset="0"/>
              </a:rPr>
              <a:t>Comprehensive </a:t>
            </a:r>
            <a:br>
              <a:rPr lang="en-US" sz="1800" b="1">
                <a:solidFill>
                  <a:schemeClr val="bg1"/>
                </a:solidFill>
                <a:latin typeface="Arial" panose="020B0604020202020204" pitchFamily="34" charset="0"/>
                <a:cs typeface="Arial" panose="020B0604020202020204" pitchFamily="34" charset="0"/>
              </a:rPr>
            </a:br>
            <a:r>
              <a:rPr lang="en-US" sz="1800" b="1">
                <a:solidFill>
                  <a:schemeClr val="bg1"/>
                </a:solidFill>
                <a:latin typeface="Arial" panose="020B0604020202020204" pitchFamily="34" charset="0"/>
                <a:cs typeface="Arial" panose="020B0604020202020204" pitchFamily="34" charset="0"/>
              </a:rPr>
              <a:t>988 Messaging Survey</a:t>
            </a:r>
          </a:p>
          <a:p>
            <a:pPr marL="0" indent="0" fontAlgn="base">
              <a:lnSpc>
                <a:spcPts val="2000"/>
              </a:lnSpc>
              <a:spcBef>
                <a:spcPts val="0"/>
              </a:spcBef>
              <a:spcAft>
                <a:spcPts val="1200"/>
              </a:spcAft>
              <a:buNone/>
            </a:pPr>
            <a:r>
              <a:rPr lang="en-US" sz="1500">
                <a:solidFill>
                  <a:schemeClr val="bg1"/>
                </a:solidFill>
                <a:latin typeface="Calibri" panose="020F0502020204030204" pitchFamily="34" charset="0"/>
                <a:cs typeface="Arial"/>
              </a:rPr>
              <a:t>to people working within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the fields of mental health, suicide/suicide prevention,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and substance use disorders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to better understand the current and anticipated needs of the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field when it comes to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messaging about 988.</a:t>
            </a:r>
          </a:p>
        </p:txBody>
      </p:sp>
      <p:sp>
        <p:nvSpPr>
          <p:cNvPr id="40" name="Content Placeholder 3">
            <a:extLst>
              <a:ext uri="{FF2B5EF4-FFF2-40B4-BE49-F238E27FC236}">
                <a16:creationId xmlns:a16="http://schemas.microsoft.com/office/drawing/2014/main" id="{3E870E6D-45BF-6E46-AA72-191A1028DA85}"/>
              </a:ext>
            </a:extLst>
          </p:cNvPr>
          <p:cNvSpPr txBox="1">
            <a:spLocks/>
          </p:cNvSpPr>
          <p:nvPr/>
        </p:nvSpPr>
        <p:spPr>
          <a:xfrm>
            <a:off x="8277920" y="2631957"/>
            <a:ext cx="2953664" cy="516969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buNone/>
            </a:pPr>
            <a:r>
              <a:rPr lang="en-US" sz="1800" b="1">
                <a:solidFill>
                  <a:schemeClr val="bg1"/>
                </a:solidFill>
                <a:latin typeface="Arial" panose="020B0604020202020204" pitchFamily="34" charset="0"/>
                <a:cs typeface="Arial" panose="020B0604020202020204" pitchFamily="34" charset="0"/>
              </a:rPr>
              <a:t>Convened a </a:t>
            </a:r>
            <a:br>
              <a:rPr lang="en-US" sz="1800" b="1">
                <a:solidFill>
                  <a:schemeClr val="bg1"/>
                </a:solidFill>
                <a:latin typeface="Arial" panose="020B0604020202020204" pitchFamily="34" charset="0"/>
                <a:cs typeface="Arial" panose="020B0604020202020204" pitchFamily="34" charset="0"/>
              </a:rPr>
            </a:br>
            <a:r>
              <a:rPr lang="en-US" sz="1800" b="1">
                <a:solidFill>
                  <a:schemeClr val="bg1"/>
                </a:solidFill>
                <a:latin typeface="Arial" panose="020B0604020202020204" pitchFamily="34" charset="0"/>
                <a:cs typeface="Arial" panose="020B0604020202020204" pitchFamily="34" charset="0"/>
              </a:rPr>
              <a:t>988 Message </a:t>
            </a:r>
            <a:br>
              <a:rPr lang="en-US" sz="1800" b="1">
                <a:solidFill>
                  <a:schemeClr val="bg1"/>
                </a:solidFill>
                <a:latin typeface="Arial" panose="020B0604020202020204" pitchFamily="34" charset="0"/>
                <a:cs typeface="Arial" panose="020B0604020202020204" pitchFamily="34" charset="0"/>
              </a:rPr>
            </a:br>
            <a:r>
              <a:rPr lang="en-US" sz="1800" b="1">
                <a:solidFill>
                  <a:schemeClr val="bg1"/>
                </a:solidFill>
                <a:latin typeface="Arial" panose="020B0604020202020204" pitchFamily="34" charset="0"/>
                <a:cs typeface="Arial" panose="020B0604020202020204" pitchFamily="34" charset="0"/>
              </a:rPr>
              <a:t>Task Force and Engaged Various Partners </a:t>
            </a:r>
          </a:p>
          <a:p>
            <a:pPr marL="0" indent="0" fontAlgn="base">
              <a:lnSpc>
                <a:spcPts val="2000"/>
              </a:lnSpc>
              <a:spcBef>
                <a:spcPts val="0"/>
              </a:spcBef>
              <a:spcAft>
                <a:spcPts val="1200"/>
              </a:spcAft>
              <a:buNone/>
            </a:pPr>
            <a:r>
              <a:rPr lang="en-US" sz="1500">
                <a:solidFill>
                  <a:schemeClr val="bg1"/>
                </a:solidFill>
                <a:latin typeface="Calibri" panose="020F0502020204030204" pitchFamily="34" charset="0"/>
                <a:cs typeface="Arial"/>
              </a:rPr>
              <a:t>throughout the development process to ensure the Framework was informed by a broad range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of perspectives. As national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leads for 988, SAMHSA and </a:t>
            </a:r>
            <a:br>
              <a:rPr lang="en-US" sz="1500">
                <a:solidFill>
                  <a:schemeClr val="bg1"/>
                </a:solidFill>
                <a:latin typeface="Calibri" panose="020F0502020204030204" pitchFamily="34" charset="0"/>
                <a:cs typeface="Arial"/>
              </a:rPr>
            </a:br>
            <a:r>
              <a:rPr lang="en-US" sz="1500">
                <a:solidFill>
                  <a:schemeClr val="bg1"/>
                </a:solidFill>
                <a:latin typeface="Calibri" panose="020F0502020204030204" pitchFamily="34" charset="0"/>
                <a:cs typeface="Arial"/>
              </a:rPr>
              <a:t>Vibrant Emotional Health co-led the Task Force. </a:t>
            </a:r>
          </a:p>
        </p:txBody>
      </p:sp>
      <p:pic>
        <p:nvPicPr>
          <p:cNvPr id="21" name="Graphic 20">
            <a:extLst>
              <a:ext uri="{FF2B5EF4-FFF2-40B4-BE49-F238E27FC236}">
                <a16:creationId xmlns:a16="http://schemas.microsoft.com/office/drawing/2014/main" id="{FF9A48C9-4661-B64F-8C4C-4ABBA5CCB8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93884" y="2446025"/>
            <a:ext cx="655488" cy="655488"/>
          </a:xfrm>
          <a:prstGeom prst="rect">
            <a:avLst/>
          </a:prstGeom>
        </p:spPr>
      </p:pic>
      <p:pic>
        <p:nvPicPr>
          <p:cNvPr id="23" name="Graphic 22">
            <a:extLst>
              <a:ext uri="{FF2B5EF4-FFF2-40B4-BE49-F238E27FC236}">
                <a16:creationId xmlns:a16="http://schemas.microsoft.com/office/drawing/2014/main" id="{13A689AD-68F7-7640-8870-882DCC2055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1605" y="2446025"/>
            <a:ext cx="682946" cy="682946"/>
          </a:xfrm>
          <a:prstGeom prst="rect">
            <a:avLst/>
          </a:prstGeom>
        </p:spPr>
      </p:pic>
      <p:pic>
        <p:nvPicPr>
          <p:cNvPr id="28" name="Graphic 27">
            <a:extLst>
              <a:ext uri="{FF2B5EF4-FFF2-40B4-BE49-F238E27FC236}">
                <a16:creationId xmlns:a16="http://schemas.microsoft.com/office/drawing/2014/main" id="{12209A12-7A17-AE42-8BEA-C596750D60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23103" y="2446025"/>
            <a:ext cx="731866" cy="731866"/>
          </a:xfrm>
          <a:prstGeom prst="rect">
            <a:avLst/>
          </a:prstGeom>
        </p:spPr>
      </p:pic>
    </p:spTree>
    <p:extLst>
      <p:ext uri="{BB962C8B-B14F-4D97-AF65-F5344CB8AC3E}">
        <p14:creationId xmlns:p14="http://schemas.microsoft.com/office/powerpoint/2010/main" val="40571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38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D43F6C2-D3B0-BE45-955E-38FBB71528C1}"/>
              </a:ext>
            </a:extLst>
          </p:cNvPr>
          <p:cNvGrpSpPr/>
          <p:nvPr/>
        </p:nvGrpSpPr>
        <p:grpSpPr>
          <a:xfrm>
            <a:off x="1028700" y="584376"/>
            <a:ext cx="10001152" cy="5508687"/>
            <a:chOff x="1065025" y="883694"/>
            <a:chExt cx="9278857" cy="5110843"/>
          </a:xfrm>
        </p:grpSpPr>
        <p:pic>
          <p:nvPicPr>
            <p:cNvPr id="8" name="Picture 7" descr="A picture containing white, different, vector graphics, several&#10;&#10;Description automatically generated">
              <a:extLst>
                <a:ext uri="{FF2B5EF4-FFF2-40B4-BE49-F238E27FC236}">
                  <a16:creationId xmlns:a16="http://schemas.microsoft.com/office/drawing/2014/main" id="{68258438-5DC5-354A-937A-FB546DADA5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7635" y="907994"/>
              <a:ext cx="4656247" cy="4884976"/>
            </a:xfrm>
            <a:prstGeom prst="rect">
              <a:avLst/>
            </a:prstGeom>
          </p:spPr>
        </p:pic>
        <p:pic>
          <p:nvPicPr>
            <p:cNvPr id="22" name="Picture 21" descr="A picture containing green, white, different, vector graphics&#10;&#10;Description automatically generated">
              <a:extLst>
                <a:ext uri="{FF2B5EF4-FFF2-40B4-BE49-F238E27FC236}">
                  <a16:creationId xmlns:a16="http://schemas.microsoft.com/office/drawing/2014/main" id="{E8E56EA8-9E30-0047-BDE8-3D76AFC1C69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1405430">
              <a:off x="1065025" y="883694"/>
              <a:ext cx="4720877" cy="5110843"/>
            </a:xfrm>
            <a:prstGeom prst="rect">
              <a:avLst/>
            </a:prstGeom>
          </p:spPr>
        </p:pic>
      </p:grpSp>
      <p:sp>
        <p:nvSpPr>
          <p:cNvPr id="2" name="Rectangle 1">
            <a:extLst>
              <a:ext uri="{FF2B5EF4-FFF2-40B4-BE49-F238E27FC236}">
                <a16:creationId xmlns:a16="http://schemas.microsoft.com/office/drawing/2014/main" id="{A22D472B-29A6-4A7D-8536-3D83CF62D3EA}"/>
              </a:ext>
            </a:extLst>
          </p:cNvPr>
          <p:cNvSpPr/>
          <p:nvPr/>
        </p:nvSpPr>
        <p:spPr>
          <a:xfrm>
            <a:off x="1820637" y="3151567"/>
            <a:ext cx="3716194" cy="2990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400"/>
              </a:lnSpc>
            </a:pPr>
            <a:r>
              <a:rPr lang="en-US">
                <a:solidFill>
                  <a:srgbClr val="444444"/>
                </a:solidFill>
              </a:rPr>
              <a:t>The Framework is intended for </a:t>
            </a:r>
            <a:br>
              <a:rPr lang="en-US">
                <a:solidFill>
                  <a:srgbClr val="444444"/>
                </a:solidFill>
              </a:rPr>
            </a:br>
            <a:r>
              <a:rPr lang="en-US" b="1" i="1">
                <a:solidFill>
                  <a:srgbClr val="444444"/>
                </a:solidFill>
              </a:rPr>
              <a:t>you</a:t>
            </a:r>
            <a:r>
              <a:rPr lang="en-US">
                <a:solidFill>
                  <a:srgbClr val="444444"/>
                </a:solidFill>
              </a:rPr>
              <a:t>—anyone publicly messaging about 988. This may include state agencies, crisis centers, non-profit organizations, businesses, </a:t>
            </a:r>
            <a:br>
              <a:rPr lang="en-US">
                <a:solidFill>
                  <a:srgbClr val="444444"/>
                </a:solidFill>
              </a:rPr>
            </a:br>
            <a:r>
              <a:rPr lang="en-US">
                <a:solidFill>
                  <a:srgbClr val="444444"/>
                </a:solidFill>
              </a:rPr>
              <a:t>foundations, and others.</a:t>
            </a:r>
          </a:p>
        </p:txBody>
      </p:sp>
      <p:sp>
        <p:nvSpPr>
          <p:cNvPr id="4" name="TextBox 3">
            <a:extLst>
              <a:ext uri="{FF2B5EF4-FFF2-40B4-BE49-F238E27FC236}">
                <a16:creationId xmlns:a16="http://schemas.microsoft.com/office/drawing/2014/main" id="{A8F9FA1C-0F6B-4325-B453-198FD5CF41E1}"/>
              </a:ext>
            </a:extLst>
          </p:cNvPr>
          <p:cNvSpPr txBox="1"/>
          <p:nvPr/>
        </p:nvSpPr>
        <p:spPr>
          <a:xfrm>
            <a:off x="1820636" y="2649866"/>
            <a:ext cx="3761171" cy="523220"/>
          </a:xfrm>
          <a:prstGeom prst="rect">
            <a:avLst/>
          </a:prstGeom>
          <a:noFill/>
        </p:spPr>
        <p:txBody>
          <a:bodyPr wrap="square" rtlCol="0">
            <a:spAutoFit/>
          </a:bodyPr>
          <a:lstStyle/>
          <a:p>
            <a:pPr algn="ctr"/>
            <a:r>
              <a:rPr lang="en-US" sz="2400" b="1">
                <a:solidFill>
                  <a:srgbClr val="3ECDC2"/>
                </a:solidFill>
                <a:latin typeface="Arial" panose="020B0604020202020204" pitchFamily="34" charset="0"/>
                <a:cs typeface="Arial" panose="020B0604020202020204" pitchFamily="34" charset="0"/>
              </a:rPr>
              <a:t>AUDIENCE</a:t>
            </a:r>
            <a:r>
              <a:rPr lang="en-US" sz="2800" b="1"/>
              <a:t> </a:t>
            </a:r>
          </a:p>
        </p:txBody>
      </p:sp>
      <p:sp>
        <p:nvSpPr>
          <p:cNvPr id="10" name="Rectangle 9">
            <a:extLst>
              <a:ext uri="{FF2B5EF4-FFF2-40B4-BE49-F238E27FC236}">
                <a16:creationId xmlns:a16="http://schemas.microsoft.com/office/drawing/2014/main" id="{3169BCCC-AFE9-4D81-8663-1B96ED8E2033}"/>
              </a:ext>
            </a:extLst>
          </p:cNvPr>
          <p:cNvSpPr/>
          <p:nvPr/>
        </p:nvSpPr>
        <p:spPr>
          <a:xfrm>
            <a:off x="6656766" y="3165074"/>
            <a:ext cx="3423847" cy="3072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ts val="2400"/>
              </a:lnSpc>
            </a:pPr>
            <a:r>
              <a:rPr lang="en-US" dirty="0">
                <a:solidFill>
                  <a:srgbClr val="444444"/>
                </a:solidFill>
              </a:rPr>
              <a:t>The Framework is intended to </a:t>
            </a:r>
            <a:br>
              <a:rPr lang="en-US" dirty="0"/>
            </a:br>
            <a:r>
              <a:rPr lang="en-US" dirty="0">
                <a:solidFill>
                  <a:srgbClr val="444444"/>
                </a:solidFill>
              </a:rPr>
              <a:t>provide general guidance </a:t>
            </a:r>
            <a:br>
              <a:rPr lang="en-US" dirty="0"/>
            </a:br>
            <a:r>
              <a:rPr lang="en-US" dirty="0">
                <a:solidFill>
                  <a:srgbClr val="444444"/>
                </a:solidFill>
              </a:rPr>
              <a:t>(a roadmap) about </a:t>
            </a:r>
            <a:r>
              <a:rPr lang="en-US" b="1" i="1" dirty="0">
                <a:solidFill>
                  <a:srgbClr val="444444"/>
                </a:solidFill>
              </a:rPr>
              <a:t>how</a:t>
            </a:r>
            <a:r>
              <a:rPr lang="en-US" dirty="0">
                <a:solidFill>
                  <a:srgbClr val="444444"/>
                </a:solidFill>
              </a:rPr>
              <a:t> </a:t>
            </a:r>
            <a:br>
              <a:rPr lang="en-US" dirty="0"/>
            </a:br>
            <a:r>
              <a:rPr lang="en-US" dirty="0">
                <a:solidFill>
                  <a:srgbClr val="444444"/>
                </a:solidFill>
              </a:rPr>
              <a:t>to develop messaging about </a:t>
            </a:r>
            <a:br>
              <a:rPr lang="en-US" dirty="0"/>
            </a:br>
            <a:r>
              <a:rPr lang="en-US" dirty="0">
                <a:solidFill>
                  <a:srgbClr val="444444"/>
                </a:solidFill>
              </a:rPr>
              <a:t>988 to ensure it is effective, coordinated, and safe.</a:t>
            </a:r>
          </a:p>
        </p:txBody>
      </p:sp>
      <p:sp>
        <p:nvSpPr>
          <p:cNvPr id="11" name="TextBox 10">
            <a:extLst>
              <a:ext uri="{FF2B5EF4-FFF2-40B4-BE49-F238E27FC236}">
                <a16:creationId xmlns:a16="http://schemas.microsoft.com/office/drawing/2014/main" id="{ED0FC36E-DC7F-4170-860E-9026768E3D6C}"/>
              </a:ext>
            </a:extLst>
          </p:cNvPr>
          <p:cNvSpPr txBox="1"/>
          <p:nvPr/>
        </p:nvSpPr>
        <p:spPr>
          <a:xfrm>
            <a:off x="6486069" y="2649866"/>
            <a:ext cx="3594544" cy="461665"/>
          </a:xfrm>
          <a:prstGeom prst="rect">
            <a:avLst/>
          </a:prstGeom>
          <a:noFill/>
        </p:spPr>
        <p:txBody>
          <a:bodyPr wrap="square" rtlCol="0">
            <a:spAutoFit/>
          </a:bodyPr>
          <a:lstStyle/>
          <a:p>
            <a:pPr algn="ctr"/>
            <a:r>
              <a:rPr lang="en-US" sz="2400" b="1">
                <a:solidFill>
                  <a:srgbClr val="3AB6DF"/>
                </a:solidFill>
                <a:latin typeface="Arial" panose="020B0604020202020204" pitchFamily="34" charset="0"/>
                <a:cs typeface="Arial" panose="020B0604020202020204" pitchFamily="34" charset="0"/>
              </a:rPr>
              <a:t>PURPOSE</a:t>
            </a:r>
          </a:p>
        </p:txBody>
      </p:sp>
      <p:sp>
        <p:nvSpPr>
          <p:cNvPr id="12" name="Slide Number Placeholder 3">
            <a:extLst>
              <a:ext uri="{FF2B5EF4-FFF2-40B4-BE49-F238E27FC236}">
                <a16:creationId xmlns:a16="http://schemas.microsoft.com/office/drawing/2014/main" id="{33BFBA04-84DA-DE46-B5B5-E63104E4166D}"/>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12</a:t>
            </a:fld>
            <a:endParaRPr lang="en-US"/>
          </a:p>
        </p:txBody>
      </p:sp>
      <p:sp>
        <p:nvSpPr>
          <p:cNvPr id="14" name="Rectangle 13">
            <a:extLst>
              <a:ext uri="{FF2B5EF4-FFF2-40B4-BE49-F238E27FC236}">
                <a16:creationId xmlns:a16="http://schemas.microsoft.com/office/drawing/2014/main" id="{60637AFF-CA52-A642-93AE-808B4E02A3CE}"/>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5" name="Rectangle 14">
            <a:extLst>
              <a:ext uri="{FF2B5EF4-FFF2-40B4-BE49-F238E27FC236}">
                <a16:creationId xmlns:a16="http://schemas.microsoft.com/office/drawing/2014/main" id="{7124DFFB-DDF3-0748-A63F-068A772963E2}"/>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2F04903F-7234-314C-B2AE-BC6E9C8642A8}"/>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17" name="Slide Number Placeholder 5">
            <a:extLst>
              <a:ext uri="{FF2B5EF4-FFF2-40B4-BE49-F238E27FC236}">
                <a16:creationId xmlns:a16="http://schemas.microsoft.com/office/drawing/2014/main" id="{D36041AF-12AC-764C-8E2F-CE1D8843CEEA}"/>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12</a:t>
            </a:fld>
            <a:endParaRPr lang="en-US">
              <a:solidFill>
                <a:schemeClr val="bg1"/>
              </a:solidFill>
            </a:endParaRPr>
          </a:p>
        </p:txBody>
      </p:sp>
      <p:pic>
        <p:nvPicPr>
          <p:cNvPr id="18" name="Graphic 17">
            <a:extLst>
              <a:ext uri="{FF2B5EF4-FFF2-40B4-BE49-F238E27FC236}">
                <a16:creationId xmlns:a16="http://schemas.microsoft.com/office/drawing/2014/main" id="{EAD73198-AE84-6042-A7F7-B06A37BF0BA5}"/>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1650" t="26206" r="23610" b="41452"/>
          <a:stretch/>
        </p:blipFill>
        <p:spPr>
          <a:xfrm>
            <a:off x="7727423" y="6513977"/>
            <a:ext cx="385951" cy="361051"/>
          </a:xfrm>
          <a:prstGeom prst="rect">
            <a:avLst/>
          </a:prstGeom>
        </p:spPr>
      </p:pic>
      <p:sp>
        <p:nvSpPr>
          <p:cNvPr id="19" name="Text Placeholder 2">
            <a:extLst>
              <a:ext uri="{FF2B5EF4-FFF2-40B4-BE49-F238E27FC236}">
                <a16:creationId xmlns:a16="http://schemas.microsoft.com/office/drawing/2014/main" id="{99663C78-C28A-254B-9174-3670A5401393}"/>
              </a:ext>
            </a:extLst>
          </p:cNvPr>
          <p:cNvSpPr txBox="1">
            <a:spLocks/>
          </p:cNvSpPr>
          <p:nvPr/>
        </p:nvSpPr>
        <p:spPr>
          <a:xfrm>
            <a:off x="612648" y="420624"/>
            <a:ext cx="11372810"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7"/>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7"/>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7"/>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7"/>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7"/>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a:solidFill>
                  <a:srgbClr val="444444"/>
                </a:solidFill>
                <a:latin typeface="Arial"/>
                <a:cs typeface="Arial"/>
              </a:rPr>
              <a:t>988 Messaging Framework Audience and Purpose</a:t>
            </a:r>
          </a:p>
        </p:txBody>
      </p:sp>
    </p:spTree>
    <p:extLst>
      <p:ext uri="{BB962C8B-B14F-4D97-AF65-F5344CB8AC3E}">
        <p14:creationId xmlns:p14="http://schemas.microsoft.com/office/powerpoint/2010/main" val="392647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3D234CC-A655-D048-A2C5-96AEE78781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884"/>
          <a:stretch/>
        </p:blipFill>
        <p:spPr>
          <a:xfrm>
            <a:off x="1210957" y="1846470"/>
            <a:ext cx="4262910" cy="3163165"/>
          </a:xfrm>
          <a:prstGeom prst="rect">
            <a:avLst/>
          </a:prstGeom>
        </p:spPr>
      </p:pic>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13</a:t>
            </a:fld>
            <a:endParaRPr lang="en-US"/>
          </a:p>
        </p:txBody>
      </p:sp>
      <p:sp>
        <p:nvSpPr>
          <p:cNvPr id="8" name="Slide Number Placeholder 3">
            <a:extLst>
              <a:ext uri="{FF2B5EF4-FFF2-40B4-BE49-F238E27FC236}">
                <a16:creationId xmlns:a16="http://schemas.microsoft.com/office/drawing/2014/main" id="{B7BE2559-EA81-C04A-9B39-EEF6216B91E6}"/>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13</a:t>
            </a:fld>
            <a:endParaRPr lang="en-US"/>
          </a:p>
        </p:txBody>
      </p:sp>
      <p:sp>
        <p:nvSpPr>
          <p:cNvPr id="9" name="Rectangle 8">
            <a:extLst>
              <a:ext uri="{FF2B5EF4-FFF2-40B4-BE49-F238E27FC236}">
                <a16:creationId xmlns:a16="http://schemas.microsoft.com/office/drawing/2014/main" id="{E2FD5791-E1AB-2542-A902-C7D1B648E26E}"/>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0" name="Rectangle 9">
            <a:extLst>
              <a:ext uri="{FF2B5EF4-FFF2-40B4-BE49-F238E27FC236}">
                <a16:creationId xmlns:a16="http://schemas.microsoft.com/office/drawing/2014/main" id="{EF9C31CB-075A-E646-9B6B-E02A83DA261A}"/>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AC5489F7-3319-894F-AC9F-62E4AF13867C}"/>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12" name="Slide Number Placeholder 5">
            <a:extLst>
              <a:ext uri="{FF2B5EF4-FFF2-40B4-BE49-F238E27FC236}">
                <a16:creationId xmlns:a16="http://schemas.microsoft.com/office/drawing/2014/main" id="{3CE34648-2873-2149-B0D7-40683D36EAA1}"/>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13</a:t>
            </a:fld>
            <a:endParaRPr lang="en-US">
              <a:solidFill>
                <a:schemeClr val="bg1"/>
              </a:solidFill>
            </a:endParaRPr>
          </a:p>
        </p:txBody>
      </p:sp>
      <p:pic>
        <p:nvPicPr>
          <p:cNvPr id="15" name="Graphic 14">
            <a:extLst>
              <a:ext uri="{FF2B5EF4-FFF2-40B4-BE49-F238E27FC236}">
                <a16:creationId xmlns:a16="http://schemas.microsoft.com/office/drawing/2014/main" id="{35077B09-7523-FD40-8675-35BFD3871CB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sp>
        <p:nvSpPr>
          <p:cNvPr id="16" name="Text Placeholder 2">
            <a:extLst>
              <a:ext uri="{FF2B5EF4-FFF2-40B4-BE49-F238E27FC236}">
                <a16:creationId xmlns:a16="http://schemas.microsoft.com/office/drawing/2014/main" id="{6896E5ED-A4C8-BE47-BD20-61939E28E257}"/>
              </a:ext>
            </a:extLst>
          </p:cNvPr>
          <p:cNvSpPr txBox="1">
            <a:spLocks/>
          </p:cNvSpPr>
          <p:nvPr/>
        </p:nvSpPr>
        <p:spPr>
          <a:xfrm>
            <a:off x="612648" y="420624"/>
            <a:ext cx="11372810" cy="63093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6"/>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6"/>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a:solidFill>
                  <a:srgbClr val="444444"/>
                </a:solidFill>
                <a:latin typeface="Arial"/>
                <a:cs typeface="Arial"/>
              </a:rPr>
              <a:t>988 Messaging Framework Elements</a:t>
            </a:r>
            <a:endParaRPr lang="en-US"/>
          </a:p>
        </p:txBody>
      </p:sp>
      <p:grpSp>
        <p:nvGrpSpPr>
          <p:cNvPr id="7" name="Group 6">
            <a:extLst>
              <a:ext uri="{FF2B5EF4-FFF2-40B4-BE49-F238E27FC236}">
                <a16:creationId xmlns:a16="http://schemas.microsoft.com/office/drawing/2014/main" id="{3E0CF665-3B11-0B2C-0D56-3674F179EA96}"/>
              </a:ext>
            </a:extLst>
          </p:cNvPr>
          <p:cNvGrpSpPr/>
          <p:nvPr/>
        </p:nvGrpSpPr>
        <p:grpSpPr>
          <a:xfrm>
            <a:off x="5466301" y="1970126"/>
            <a:ext cx="5288384" cy="4518633"/>
            <a:chOff x="5477507" y="1712391"/>
            <a:chExt cx="5288384" cy="4518633"/>
          </a:xfrm>
        </p:grpSpPr>
        <p:sp>
          <p:nvSpPr>
            <p:cNvPr id="35" name="Content Placeholder 3">
              <a:extLst>
                <a:ext uri="{FF2B5EF4-FFF2-40B4-BE49-F238E27FC236}">
                  <a16:creationId xmlns:a16="http://schemas.microsoft.com/office/drawing/2014/main" id="{F3E3F765-3983-A94A-B78C-5B6F956F3012}"/>
                </a:ext>
              </a:extLst>
            </p:cNvPr>
            <p:cNvSpPr txBox="1">
              <a:spLocks/>
            </p:cNvSpPr>
            <p:nvPr/>
          </p:nvSpPr>
          <p:spPr>
            <a:xfrm>
              <a:off x="8022691" y="1974599"/>
              <a:ext cx="2743200" cy="369260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Tx/>
                <a:buBlip>
                  <a:blip r:embed="rId6"/>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6"/>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38" indent="-7938" fontAlgn="base">
                <a:spcAft>
                  <a:spcPts val="1200"/>
                </a:spcAft>
                <a:buNone/>
              </a:pPr>
              <a:endParaRPr lang="en-US" b="1">
                <a:solidFill>
                  <a:srgbClr val="3AB6DF"/>
                </a:solidFill>
                <a:latin typeface="Arial" panose="020B0604020202020204" pitchFamily="34" charset="0"/>
                <a:cs typeface="Arial" panose="020B0604020202020204" pitchFamily="34" charset="0"/>
              </a:endParaRPr>
            </a:p>
            <a:p>
              <a:pPr marL="233363" lvl="1" indent="-225425" fontAlgn="base">
                <a:spcAft>
                  <a:spcPts val="1200"/>
                </a:spcAft>
                <a:buClr>
                  <a:srgbClr val="33CCCC"/>
                </a:buClr>
                <a:buFont typeface="Arial" panose="020B0604020202020204" pitchFamily="34" charset="0"/>
                <a:buChar char="•"/>
              </a:pPr>
              <a:r>
                <a:rPr lang="en-US" sz="1800">
                  <a:solidFill>
                    <a:srgbClr val="444444"/>
                  </a:solidFill>
                  <a:latin typeface="Calibri" panose="020F0502020204030204" pitchFamily="34" charset="0"/>
                  <a:cs typeface="Calibri" panose="020F0502020204030204" pitchFamily="34" charset="0"/>
                </a:rPr>
                <a:t>Tailoring 988 messaging for your audience </a:t>
              </a:r>
            </a:p>
            <a:p>
              <a:pPr marL="233363" lvl="1" indent="-225425" fontAlgn="base">
                <a:spcAft>
                  <a:spcPts val="1200"/>
                </a:spcAft>
                <a:buClr>
                  <a:srgbClr val="33CCCC"/>
                </a:buClr>
                <a:buFont typeface="Arial" panose="020B0604020202020204" pitchFamily="34" charset="0"/>
                <a:buChar char="•"/>
              </a:pPr>
              <a:r>
                <a:rPr lang="en-US" sz="1800">
                  <a:solidFill>
                    <a:srgbClr val="444444"/>
                  </a:solidFill>
                  <a:latin typeface="Calibri" panose="020F0502020204030204" pitchFamily="34" charset="0"/>
                  <a:cs typeface="Calibri" panose="020F0502020204030204" pitchFamily="34" charset="0"/>
                </a:rPr>
                <a:t>Amplifying your message</a:t>
              </a:r>
            </a:p>
          </p:txBody>
        </p:sp>
        <p:sp>
          <p:nvSpPr>
            <p:cNvPr id="43" name="Content Placeholder 3">
              <a:extLst>
                <a:ext uri="{FF2B5EF4-FFF2-40B4-BE49-F238E27FC236}">
                  <a16:creationId xmlns:a16="http://schemas.microsoft.com/office/drawing/2014/main" id="{95B98D33-6631-1746-824E-414A025FE1D5}"/>
                </a:ext>
              </a:extLst>
            </p:cNvPr>
            <p:cNvSpPr txBox="1">
              <a:spLocks/>
            </p:cNvSpPr>
            <p:nvPr/>
          </p:nvSpPr>
          <p:spPr>
            <a:xfrm>
              <a:off x="5503985" y="2538418"/>
              <a:ext cx="3650072" cy="369260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Tx/>
                <a:buBlip>
                  <a:blip r:embed="rId6"/>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6"/>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3363" lvl="1" indent="-233363" fontAlgn="base">
                <a:spcBef>
                  <a:spcPts val="0"/>
                </a:spcBef>
                <a:spcAft>
                  <a:spcPts val="1200"/>
                </a:spcAft>
                <a:buClr>
                  <a:srgbClr val="33CCCC"/>
                </a:buClr>
                <a:buFont typeface="Arial" panose="020B0604020202020204" pitchFamily="34" charset="0"/>
                <a:buChar char="•"/>
              </a:pPr>
              <a:r>
                <a:rPr lang="en-US" sz="1800">
                  <a:solidFill>
                    <a:srgbClr val="444444"/>
                  </a:solidFill>
                  <a:latin typeface="Calibri" panose="020F0502020204030204" pitchFamily="34" charset="0"/>
                  <a:cs typeface="Calibri" panose="020F0502020204030204" pitchFamily="34" charset="0"/>
                </a:rPr>
                <a:t>Understanding how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988 works</a:t>
              </a:r>
            </a:p>
            <a:p>
              <a:pPr marL="233363" lvl="1" indent="-233363" fontAlgn="base">
                <a:spcAft>
                  <a:spcPts val="1200"/>
                </a:spcAft>
                <a:buClr>
                  <a:srgbClr val="33CCCC"/>
                </a:buClr>
                <a:buFont typeface="Arial" panose="020B0604020202020204" pitchFamily="34" charset="0"/>
                <a:buChar char="•"/>
              </a:pPr>
              <a:r>
                <a:rPr lang="en-US" sz="1800">
                  <a:solidFill>
                    <a:srgbClr val="444444"/>
                  </a:solidFill>
                  <a:latin typeface="Calibri" panose="020F0502020204030204" pitchFamily="34" charset="0"/>
                  <a:cs typeface="Calibri" panose="020F0502020204030204" pitchFamily="34" charset="0"/>
                </a:rPr>
                <a:t>Knowing what 988 is…</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and what it is not</a:t>
              </a:r>
            </a:p>
            <a:p>
              <a:pPr marL="233363" lvl="1" indent="-233363" fontAlgn="base">
                <a:spcAft>
                  <a:spcPts val="1200"/>
                </a:spcAft>
                <a:buClr>
                  <a:srgbClr val="33CCCC"/>
                </a:buClr>
                <a:buFont typeface="Arial" panose="020B0604020202020204" pitchFamily="34" charset="0"/>
                <a:buChar char="•"/>
              </a:pPr>
              <a:r>
                <a:rPr lang="en-US" sz="1800">
                  <a:solidFill>
                    <a:srgbClr val="444444"/>
                  </a:solidFill>
                  <a:latin typeface="Calibri" panose="020F0502020204030204" pitchFamily="34" charset="0"/>
                  <a:cs typeface="Calibri" panose="020F0502020204030204" pitchFamily="34" charset="0"/>
                </a:rPr>
                <a:t>Following best practices</a:t>
              </a:r>
            </a:p>
            <a:p>
              <a:pPr marL="7938" lvl="1" indent="-7938" fontAlgn="base">
                <a:spcAft>
                  <a:spcPts val="1200"/>
                </a:spcAft>
                <a:buClr>
                  <a:srgbClr val="33CCCC"/>
                </a:buClr>
                <a:buFont typeface="Arial" panose="020B0604020202020204" pitchFamily="34" charset="0"/>
                <a:buChar char="•"/>
              </a:pPr>
              <a:endParaRPr lang="en-US" sz="1800">
                <a:latin typeface="+mj-lt"/>
                <a:cs typeface="Arial"/>
              </a:endParaRPr>
            </a:p>
          </p:txBody>
        </p:sp>
        <p:grpSp>
          <p:nvGrpSpPr>
            <p:cNvPr id="6" name="Group 5">
              <a:extLst>
                <a:ext uri="{FF2B5EF4-FFF2-40B4-BE49-F238E27FC236}">
                  <a16:creationId xmlns:a16="http://schemas.microsoft.com/office/drawing/2014/main" id="{5B541889-6818-033C-1B51-7853420AA277}"/>
                </a:ext>
              </a:extLst>
            </p:cNvPr>
            <p:cNvGrpSpPr/>
            <p:nvPr/>
          </p:nvGrpSpPr>
          <p:grpSpPr>
            <a:xfrm>
              <a:off x="5477507" y="1712391"/>
              <a:ext cx="5269351" cy="2884187"/>
              <a:chOff x="5499919" y="1712391"/>
              <a:chExt cx="5269351" cy="2884187"/>
            </a:xfrm>
          </p:grpSpPr>
          <p:sp>
            <p:nvSpPr>
              <p:cNvPr id="48" name="Round Same Side Corner Rectangle 47">
                <a:extLst>
                  <a:ext uri="{FF2B5EF4-FFF2-40B4-BE49-F238E27FC236}">
                    <a16:creationId xmlns:a16="http://schemas.microsoft.com/office/drawing/2014/main" id="{90DCF76C-8E4F-7C42-8AE2-BB5929945B18}"/>
                  </a:ext>
                </a:extLst>
              </p:cNvPr>
              <p:cNvSpPr/>
              <p:nvPr/>
            </p:nvSpPr>
            <p:spPr>
              <a:xfrm>
                <a:off x="5502153" y="1712391"/>
                <a:ext cx="5265283" cy="638707"/>
              </a:xfrm>
              <a:prstGeom prst="round2SameRect">
                <a:avLst>
                  <a:gd name="adj1" fmla="val 50000"/>
                  <a:gd name="adj2" fmla="val 0"/>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3">
                <a:extLst>
                  <a:ext uri="{FF2B5EF4-FFF2-40B4-BE49-F238E27FC236}">
                    <a16:creationId xmlns:a16="http://schemas.microsoft.com/office/drawing/2014/main" id="{BD924705-6F5E-4F45-B1EB-57864BF4CF33}"/>
                  </a:ext>
                </a:extLst>
              </p:cNvPr>
              <p:cNvSpPr txBox="1">
                <a:spLocks/>
              </p:cNvSpPr>
              <p:nvPr/>
            </p:nvSpPr>
            <p:spPr>
              <a:xfrm>
                <a:off x="5503986" y="1875977"/>
                <a:ext cx="5265284" cy="48454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Tx/>
                  <a:buBlip>
                    <a:blip r:embed="rId6"/>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6"/>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38" indent="-7938" algn="ctr" fontAlgn="base">
                  <a:spcAft>
                    <a:spcPts val="1800"/>
                  </a:spcAft>
                  <a:buNone/>
                </a:pPr>
                <a:r>
                  <a:rPr lang="en-US" sz="2400" b="1">
                    <a:solidFill>
                      <a:schemeClr val="bg1"/>
                    </a:solidFill>
                    <a:latin typeface="Arial" panose="020B0604020202020204" pitchFamily="34" charset="0"/>
                    <a:cs typeface="Arial" panose="020B0604020202020204" pitchFamily="34" charset="0"/>
                  </a:rPr>
                  <a:t>MESSAGING CONSIDERATIONS</a:t>
                </a:r>
              </a:p>
            </p:txBody>
          </p:sp>
          <p:sp>
            <p:nvSpPr>
              <p:cNvPr id="4" name="Rectangle 3">
                <a:extLst>
                  <a:ext uri="{FF2B5EF4-FFF2-40B4-BE49-F238E27FC236}">
                    <a16:creationId xmlns:a16="http://schemas.microsoft.com/office/drawing/2014/main" id="{327975DC-DA66-6CA2-3DB5-E90815C83BDD}"/>
                  </a:ext>
                </a:extLst>
              </p:cNvPr>
              <p:cNvSpPr/>
              <p:nvPr/>
            </p:nvSpPr>
            <p:spPr>
              <a:xfrm>
                <a:off x="5499919" y="2359741"/>
                <a:ext cx="5260257" cy="223683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217555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14</a:t>
            </a:fld>
            <a:endParaRPr lang="en-US"/>
          </a:p>
        </p:txBody>
      </p:sp>
      <p:pic>
        <p:nvPicPr>
          <p:cNvPr id="23" name="Graphic 22">
            <a:extLst>
              <a:ext uri="{FF2B5EF4-FFF2-40B4-BE49-F238E27FC236}">
                <a16:creationId xmlns:a16="http://schemas.microsoft.com/office/drawing/2014/main" id="{26BE48BF-7D25-B44F-9194-A67A9485AC5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1650" t="26206" r="23610" b="41452"/>
          <a:stretch/>
        </p:blipFill>
        <p:spPr>
          <a:xfrm>
            <a:off x="1147481" y="6311917"/>
            <a:ext cx="497567" cy="465467"/>
          </a:xfrm>
          <a:prstGeom prst="rect">
            <a:avLst/>
          </a:prstGeom>
        </p:spPr>
      </p:pic>
      <p:sp>
        <p:nvSpPr>
          <p:cNvPr id="14" name="Content Placeholder 3">
            <a:extLst>
              <a:ext uri="{FF2B5EF4-FFF2-40B4-BE49-F238E27FC236}">
                <a16:creationId xmlns:a16="http://schemas.microsoft.com/office/drawing/2014/main" id="{6C73401F-7281-48FA-8B7F-3739A9747745}"/>
              </a:ext>
            </a:extLst>
          </p:cNvPr>
          <p:cNvSpPr txBox="1">
            <a:spLocks/>
          </p:cNvSpPr>
          <p:nvPr/>
        </p:nvSpPr>
        <p:spPr>
          <a:xfrm>
            <a:off x="3761296" y="1719072"/>
            <a:ext cx="6598762" cy="515452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800"/>
              </a:lnSpc>
              <a:spcAft>
                <a:spcPts val="1200"/>
              </a:spcAft>
              <a:buNone/>
            </a:pPr>
            <a:r>
              <a:rPr lang="en-US" sz="2400" b="1">
                <a:solidFill>
                  <a:srgbClr val="444444"/>
                </a:solidFill>
                <a:latin typeface="Arial"/>
                <a:cs typeface="Arial"/>
              </a:rPr>
              <a:t>Before messaging about 988, </a:t>
            </a:r>
            <a:br>
              <a:rPr lang="en-US" sz="2400" b="1">
                <a:latin typeface="Arial" panose="020B0604020202020204" pitchFamily="34" charset="0"/>
                <a:cs typeface="Arial" panose="020B0604020202020204" pitchFamily="34" charset="0"/>
              </a:rPr>
            </a:br>
            <a:r>
              <a:rPr lang="en-US" sz="2400" b="1">
                <a:solidFill>
                  <a:srgbClr val="444444"/>
                </a:solidFill>
                <a:latin typeface="Arial"/>
                <a:cs typeface="Arial"/>
              </a:rPr>
              <a:t>consider the following: </a:t>
            </a:r>
            <a:endParaRPr lang="en-US" sz="2400" b="1">
              <a:solidFill>
                <a:srgbClr val="444444"/>
              </a:solidFill>
              <a:latin typeface="Arial" panose="020B0604020202020204" pitchFamily="34" charset="0"/>
              <a:cs typeface="Arial" panose="020B0604020202020204" pitchFamily="34" charset="0"/>
            </a:endParaRPr>
          </a:p>
          <a:p>
            <a:pPr fontAlgn="base">
              <a:lnSpc>
                <a:spcPts val="2400"/>
              </a:lnSpc>
              <a:spcBef>
                <a:spcPts val="0"/>
              </a:spcBef>
              <a:spcAft>
                <a:spcPts val="1200"/>
              </a:spcAft>
              <a:buClr>
                <a:srgbClr val="33CCCD"/>
              </a:buClr>
              <a:buFont typeface="Arial" panose="020B0604020202020204" pitchFamily="34" charset="0"/>
              <a:buChar char="•"/>
            </a:pPr>
            <a:r>
              <a:rPr lang="en-US" sz="1800" b="1">
                <a:solidFill>
                  <a:srgbClr val="444444"/>
                </a:solidFill>
                <a:latin typeface="Calibri"/>
                <a:cs typeface="Calibri"/>
              </a:rPr>
              <a:t>Work with local 988 implementers </a:t>
            </a:r>
            <a:r>
              <a:rPr lang="en-US" sz="1800">
                <a:solidFill>
                  <a:srgbClr val="444444"/>
                </a:solidFill>
                <a:latin typeface="Calibri"/>
                <a:cs typeface="Calibri"/>
              </a:rPr>
              <a:t>such as crisis centers </a:t>
            </a:r>
            <a:br>
              <a:rPr lang="en-US" sz="1800">
                <a:latin typeface="Calibri" panose="020F0502020204030204" pitchFamily="34" charset="0"/>
                <a:cs typeface="Calibri" panose="020F0502020204030204" pitchFamily="34" charset="0"/>
              </a:rPr>
            </a:br>
            <a:r>
              <a:rPr lang="en-US" sz="1800">
                <a:solidFill>
                  <a:srgbClr val="444444"/>
                </a:solidFill>
                <a:latin typeface="Calibri"/>
                <a:cs typeface="Calibri"/>
              </a:rPr>
              <a:t>to better understand the 988 infrastructure where you will be messaging (e.g., are mobile crisis teams available, if needed?).</a:t>
            </a:r>
          </a:p>
          <a:p>
            <a:pPr fontAlgn="base">
              <a:lnSpc>
                <a:spcPts val="2400"/>
              </a:lnSpc>
              <a:spcBef>
                <a:spcPts val="0"/>
              </a:spcBef>
              <a:spcAft>
                <a:spcPts val="1200"/>
              </a:spcAft>
              <a:buClr>
                <a:srgbClr val="33CCCD"/>
              </a:buClr>
              <a:buFont typeface="Arial" panose="020B0604020202020204" pitchFamily="34" charset="0"/>
              <a:buChar char="•"/>
            </a:pPr>
            <a:r>
              <a:rPr lang="en-US" sz="1800" b="1">
                <a:solidFill>
                  <a:srgbClr val="444444"/>
                </a:solidFill>
                <a:latin typeface="Calibri"/>
                <a:cs typeface="Calibri"/>
              </a:rPr>
              <a:t>Familiarize yourself with who operates the line and how calls, texts, chats into 988 are handled </a:t>
            </a:r>
            <a:r>
              <a:rPr lang="en-US" sz="1800">
                <a:solidFill>
                  <a:srgbClr val="444444"/>
                </a:solidFill>
                <a:latin typeface="Calibri"/>
                <a:cs typeface="Calibri"/>
              </a:rPr>
              <a:t>so you can accurately message about this and help eliminate potential barriers that may keep someone from using 988.</a:t>
            </a:r>
          </a:p>
          <a:p>
            <a:pPr fontAlgn="base">
              <a:lnSpc>
                <a:spcPts val="2400"/>
              </a:lnSpc>
              <a:spcBef>
                <a:spcPts val="0"/>
              </a:spcBef>
              <a:spcAft>
                <a:spcPts val="1200"/>
              </a:spcAft>
              <a:buClr>
                <a:srgbClr val="33CCCD"/>
              </a:buClr>
              <a:buFont typeface="Arial" panose="020B0604020202020204" pitchFamily="34" charset="0"/>
              <a:buChar char="•"/>
            </a:pPr>
            <a:r>
              <a:rPr lang="en-US" sz="1800" b="1">
                <a:solidFill>
                  <a:srgbClr val="444444"/>
                </a:solidFill>
                <a:latin typeface="Calibri"/>
                <a:cs typeface="Calibri"/>
              </a:rPr>
              <a:t>Understand that accessibility and inclusion are key 988</a:t>
            </a:r>
            <a:r>
              <a:rPr lang="en-US" sz="1800">
                <a:solidFill>
                  <a:srgbClr val="444444"/>
                </a:solidFill>
                <a:latin typeface="Calibri"/>
                <a:cs typeface="Calibri"/>
              </a:rPr>
              <a:t>, </a:t>
            </a:r>
            <a:br>
              <a:rPr lang="en-US" sz="1800">
                <a:latin typeface="Calibri" panose="020F0502020204030204" pitchFamily="34" charset="0"/>
                <a:cs typeface="Calibri" panose="020F0502020204030204" pitchFamily="34" charset="0"/>
              </a:rPr>
            </a:br>
            <a:r>
              <a:rPr lang="en-US" sz="1800">
                <a:solidFill>
                  <a:srgbClr val="444444"/>
                </a:solidFill>
                <a:latin typeface="Calibri"/>
                <a:cs typeface="Calibri"/>
              </a:rPr>
              <a:t>which is why it is be available via call, text, or chat and will </a:t>
            </a:r>
            <a:br>
              <a:rPr lang="en-US" sz="1800">
                <a:latin typeface="Calibri" panose="020F0502020204030204" pitchFamily="34" charset="0"/>
                <a:cs typeface="Calibri" panose="020F0502020204030204" pitchFamily="34" charset="0"/>
              </a:rPr>
            </a:br>
            <a:r>
              <a:rPr lang="en-US" sz="1800">
                <a:solidFill>
                  <a:srgbClr val="444444"/>
                </a:solidFill>
                <a:latin typeface="Calibri"/>
                <a:cs typeface="Calibri"/>
              </a:rPr>
              <a:t>offer interpretation services in over 150 languages. </a:t>
            </a:r>
            <a:endParaRPr lang="en-US" sz="1800">
              <a:solidFill>
                <a:srgbClr val="444444"/>
              </a:solidFill>
              <a:latin typeface="Calibri" panose="020F0502020204030204" pitchFamily="34" charset="0"/>
              <a:cs typeface="Calibri" panose="020F0502020204030204" pitchFamily="34" charset="0"/>
            </a:endParaRPr>
          </a:p>
          <a:p>
            <a:pPr fontAlgn="base">
              <a:spcAft>
                <a:spcPts val="1200"/>
              </a:spcAft>
            </a:pPr>
            <a:endParaRPr lang="en-US">
              <a:latin typeface="+mj-lt"/>
              <a:cs typeface="Arial"/>
            </a:endParaRPr>
          </a:p>
        </p:txBody>
      </p:sp>
      <p:sp>
        <p:nvSpPr>
          <p:cNvPr id="9" name="Rectangle 8">
            <a:extLst>
              <a:ext uri="{FF2B5EF4-FFF2-40B4-BE49-F238E27FC236}">
                <a16:creationId xmlns:a16="http://schemas.microsoft.com/office/drawing/2014/main" id="{96FC74FD-DA87-864E-9308-58633960974E}"/>
              </a:ext>
            </a:extLst>
          </p:cNvPr>
          <p:cNvSpPr/>
          <p:nvPr/>
        </p:nvSpPr>
        <p:spPr>
          <a:xfrm rot="5400000" flipH="1" flipV="1">
            <a:off x="-1604893" y="1604889"/>
            <a:ext cx="6544656" cy="3334872"/>
          </a:xfrm>
          <a:prstGeom prst="rect">
            <a:avLst/>
          </a:prstGeom>
          <a:solidFill>
            <a:srgbClr val="3AB6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0" name="Text Placeholder 2">
            <a:extLst>
              <a:ext uri="{FF2B5EF4-FFF2-40B4-BE49-F238E27FC236}">
                <a16:creationId xmlns:a16="http://schemas.microsoft.com/office/drawing/2014/main" id="{C638EBC3-26BC-CE42-B51B-D42DB58C3F72}"/>
              </a:ext>
            </a:extLst>
          </p:cNvPr>
          <p:cNvSpPr txBox="1">
            <a:spLocks/>
          </p:cNvSpPr>
          <p:nvPr/>
        </p:nvSpPr>
        <p:spPr>
          <a:xfrm>
            <a:off x="-2" y="2956856"/>
            <a:ext cx="3344812" cy="630936"/>
          </a:xfrm>
          <a:prstGeom prst="rect">
            <a:avLst/>
          </a:prstGeom>
        </p:spPr>
        <p:txBody>
          <a:bodyPr anchor="ctr">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3300" b="1">
                <a:solidFill>
                  <a:srgbClr val="444444"/>
                </a:solidFill>
                <a:latin typeface="Arial"/>
                <a:cs typeface="Arial"/>
              </a:rPr>
              <a:t>Understanding </a:t>
            </a:r>
            <a:r>
              <a:rPr lang="en-US" sz="3300" b="1">
                <a:solidFill>
                  <a:schemeClr val="bg1"/>
                </a:solidFill>
                <a:latin typeface="Arial"/>
                <a:cs typeface="Arial"/>
              </a:rPr>
              <a:t>How </a:t>
            </a:r>
            <a:r>
              <a:rPr lang="en-US" sz="3300" b="1">
                <a:solidFill>
                  <a:srgbClr val="444444"/>
                </a:solidFill>
                <a:latin typeface="Arial"/>
                <a:cs typeface="Arial"/>
              </a:rPr>
              <a:t>988 Works</a:t>
            </a:r>
          </a:p>
        </p:txBody>
      </p:sp>
      <p:sp>
        <p:nvSpPr>
          <p:cNvPr id="31" name="Rectangle 30">
            <a:extLst>
              <a:ext uri="{FF2B5EF4-FFF2-40B4-BE49-F238E27FC236}">
                <a16:creationId xmlns:a16="http://schemas.microsoft.com/office/drawing/2014/main" id="{02EF3B20-80B6-0C44-985B-53E55AAC4E0A}"/>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32" name="Slide Number Placeholder 3">
            <a:extLst>
              <a:ext uri="{FF2B5EF4-FFF2-40B4-BE49-F238E27FC236}">
                <a16:creationId xmlns:a16="http://schemas.microsoft.com/office/drawing/2014/main" id="{2CF654BE-1155-1947-AE00-579A96261F34}"/>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14</a:t>
            </a:fld>
            <a:endParaRPr lang="en-US"/>
          </a:p>
        </p:txBody>
      </p:sp>
      <p:sp>
        <p:nvSpPr>
          <p:cNvPr id="33" name="Slide Number Placeholder 3">
            <a:extLst>
              <a:ext uri="{FF2B5EF4-FFF2-40B4-BE49-F238E27FC236}">
                <a16:creationId xmlns:a16="http://schemas.microsoft.com/office/drawing/2014/main" id="{2D3DCD52-5733-DD4B-896B-A539EB0798A8}"/>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14</a:t>
            </a:fld>
            <a:endParaRPr lang="en-US"/>
          </a:p>
        </p:txBody>
      </p:sp>
      <p:sp>
        <p:nvSpPr>
          <p:cNvPr id="34" name="Slide Number Placeholder 3">
            <a:extLst>
              <a:ext uri="{FF2B5EF4-FFF2-40B4-BE49-F238E27FC236}">
                <a16:creationId xmlns:a16="http://schemas.microsoft.com/office/drawing/2014/main" id="{40F3B957-78A9-FB4F-8123-A224AE55FD13}"/>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14</a:t>
            </a:fld>
            <a:endParaRPr lang="en-US"/>
          </a:p>
        </p:txBody>
      </p:sp>
      <p:sp>
        <p:nvSpPr>
          <p:cNvPr id="35" name="Rectangle 34">
            <a:extLst>
              <a:ext uri="{FF2B5EF4-FFF2-40B4-BE49-F238E27FC236}">
                <a16:creationId xmlns:a16="http://schemas.microsoft.com/office/drawing/2014/main" id="{BAE97737-9952-5E48-9C9F-5B7E69C04490}"/>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5">
            <a:extLst>
              <a:ext uri="{FF2B5EF4-FFF2-40B4-BE49-F238E27FC236}">
                <a16:creationId xmlns:a16="http://schemas.microsoft.com/office/drawing/2014/main" id="{22A8E71F-F518-144A-A612-A01A1FA94FB8}"/>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37" name="Slide Number Placeholder 5">
            <a:extLst>
              <a:ext uri="{FF2B5EF4-FFF2-40B4-BE49-F238E27FC236}">
                <a16:creationId xmlns:a16="http://schemas.microsoft.com/office/drawing/2014/main" id="{B5772D8F-B88E-7E4E-8A39-197528C70A66}"/>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14</a:t>
            </a:fld>
            <a:endParaRPr lang="en-US">
              <a:solidFill>
                <a:schemeClr val="bg1"/>
              </a:solidFill>
            </a:endParaRPr>
          </a:p>
        </p:txBody>
      </p:sp>
      <p:pic>
        <p:nvPicPr>
          <p:cNvPr id="38" name="Graphic 37">
            <a:extLst>
              <a:ext uri="{FF2B5EF4-FFF2-40B4-BE49-F238E27FC236}">
                <a16:creationId xmlns:a16="http://schemas.microsoft.com/office/drawing/2014/main" id="{43885EFC-67C7-DC4B-A34A-06E024D9EC8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1650" t="26206" r="23610" b="41452"/>
          <a:stretch/>
        </p:blipFill>
        <p:spPr>
          <a:xfrm>
            <a:off x="7727423" y="6513977"/>
            <a:ext cx="385951" cy="361051"/>
          </a:xfrm>
          <a:prstGeom prst="rect">
            <a:avLst/>
          </a:prstGeom>
        </p:spPr>
      </p:pic>
      <p:sp>
        <p:nvSpPr>
          <p:cNvPr id="39" name="Round Same Side Corner Rectangle 38">
            <a:extLst>
              <a:ext uri="{FF2B5EF4-FFF2-40B4-BE49-F238E27FC236}">
                <a16:creationId xmlns:a16="http://schemas.microsoft.com/office/drawing/2014/main" id="{E9CD0E8C-8A02-9647-B880-6FB7FE6F4DC9}"/>
              </a:ext>
            </a:extLst>
          </p:cNvPr>
          <p:cNvSpPr/>
          <p:nvPr/>
        </p:nvSpPr>
        <p:spPr>
          <a:xfrm rot="10800000">
            <a:off x="7597354" y="-3014"/>
            <a:ext cx="4430484" cy="638707"/>
          </a:xfrm>
          <a:prstGeom prst="round2SameRect">
            <a:avLst>
              <a:gd name="adj1" fmla="val 50000"/>
              <a:gd name="adj2" fmla="val 0"/>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3C748C49-4109-5E40-A98C-C57F9A751F0B}"/>
              </a:ext>
            </a:extLst>
          </p:cNvPr>
          <p:cNvSpPr txBox="1">
            <a:spLocks/>
          </p:cNvSpPr>
          <p:nvPr/>
        </p:nvSpPr>
        <p:spPr>
          <a:xfrm>
            <a:off x="7597355" y="28135"/>
            <a:ext cx="4430484" cy="607559"/>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2400" b="1">
                <a:solidFill>
                  <a:schemeClr val="bg1"/>
                </a:solidFill>
                <a:latin typeface="Arial"/>
                <a:cs typeface="Arial"/>
              </a:rPr>
              <a:t>Messaging Considerations</a:t>
            </a:r>
          </a:p>
        </p:txBody>
      </p:sp>
      <p:grpSp>
        <p:nvGrpSpPr>
          <p:cNvPr id="26" name="Group 25">
            <a:extLst>
              <a:ext uri="{FF2B5EF4-FFF2-40B4-BE49-F238E27FC236}">
                <a16:creationId xmlns:a16="http://schemas.microsoft.com/office/drawing/2014/main" id="{12137B7B-B832-1241-BEAE-62122AA7DB44}"/>
              </a:ext>
            </a:extLst>
          </p:cNvPr>
          <p:cNvGrpSpPr/>
          <p:nvPr/>
        </p:nvGrpSpPr>
        <p:grpSpPr>
          <a:xfrm>
            <a:off x="10541483" y="1306285"/>
            <a:ext cx="1310528" cy="4828167"/>
            <a:chOff x="10613858" y="911125"/>
            <a:chExt cx="1449195" cy="5339034"/>
          </a:xfrm>
        </p:grpSpPr>
        <p:pic>
          <p:nvPicPr>
            <p:cNvPr id="40" name="Graphic 39">
              <a:extLst>
                <a:ext uri="{FF2B5EF4-FFF2-40B4-BE49-F238E27FC236}">
                  <a16:creationId xmlns:a16="http://schemas.microsoft.com/office/drawing/2014/main" id="{24618FB9-6CB1-5C4D-BDB6-048DC75475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9205" y="2774940"/>
              <a:ext cx="641402" cy="1264987"/>
            </a:xfrm>
            <a:prstGeom prst="rect">
              <a:avLst/>
            </a:prstGeom>
          </p:spPr>
        </p:pic>
        <p:pic>
          <p:nvPicPr>
            <p:cNvPr id="8" name="Graphic 7" descr="Document with solid fill">
              <a:extLst>
                <a:ext uri="{FF2B5EF4-FFF2-40B4-BE49-F238E27FC236}">
                  <a16:creationId xmlns:a16="http://schemas.microsoft.com/office/drawing/2014/main" id="{F354F509-CAD3-E443-80A0-76CB1EDE834E}"/>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29252" t="55137" r="39883" b="21746"/>
            <a:stretch/>
          </p:blipFill>
          <p:spPr>
            <a:xfrm>
              <a:off x="11023329" y="3549507"/>
              <a:ext cx="411119" cy="307911"/>
            </a:xfrm>
            <a:prstGeom prst="rect">
              <a:avLst/>
            </a:prstGeom>
          </p:spPr>
        </p:pic>
        <p:pic>
          <p:nvPicPr>
            <p:cNvPr id="17" name="Graphic 16">
              <a:extLst>
                <a:ext uri="{FF2B5EF4-FFF2-40B4-BE49-F238E27FC236}">
                  <a16:creationId xmlns:a16="http://schemas.microsoft.com/office/drawing/2014/main" id="{1DF37E83-EB2C-004F-B384-03E838DB05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9205" y="987242"/>
              <a:ext cx="641402" cy="1264987"/>
            </a:xfrm>
            <a:prstGeom prst="rect">
              <a:avLst/>
            </a:prstGeom>
          </p:spPr>
        </p:pic>
        <p:pic>
          <p:nvPicPr>
            <p:cNvPr id="22" name="Graphic 21">
              <a:extLst>
                <a:ext uri="{FF2B5EF4-FFF2-40B4-BE49-F238E27FC236}">
                  <a16:creationId xmlns:a16="http://schemas.microsoft.com/office/drawing/2014/main" id="{BCD93E06-3B9B-8443-B205-C7E22E945091}"/>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l="61428"/>
            <a:stretch/>
          </p:blipFill>
          <p:spPr>
            <a:xfrm>
              <a:off x="11631624" y="911125"/>
              <a:ext cx="431429" cy="1118519"/>
            </a:xfrm>
            <a:prstGeom prst="rect">
              <a:avLst/>
            </a:prstGeom>
          </p:spPr>
        </p:pic>
        <p:pic>
          <p:nvPicPr>
            <p:cNvPr id="41" name="Graphic 40" descr="Document with solid fill">
              <a:extLst>
                <a:ext uri="{FF2B5EF4-FFF2-40B4-BE49-F238E27FC236}">
                  <a16:creationId xmlns:a16="http://schemas.microsoft.com/office/drawing/2014/main" id="{65499CC4-B6C1-9344-A2E1-9644E237CC37}"/>
                </a:ext>
              </a:extLst>
            </p:cNvPr>
            <p:cNvPicPr>
              <a:picLocks noChangeAspect="1"/>
            </p:cNvPicPr>
            <p:nvPr/>
          </p:nvPicPr>
          <p:blipFill rotWithShape="1">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l="29252" t="55137" r="39883" b="21746"/>
            <a:stretch/>
          </p:blipFill>
          <p:spPr>
            <a:xfrm>
              <a:off x="11114745" y="3154510"/>
              <a:ext cx="411119" cy="307911"/>
            </a:xfrm>
            <a:prstGeom prst="rect">
              <a:avLst/>
            </a:prstGeom>
          </p:spPr>
        </p:pic>
        <p:pic>
          <p:nvPicPr>
            <p:cNvPr id="42" name="Graphic 41">
              <a:extLst>
                <a:ext uri="{FF2B5EF4-FFF2-40B4-BE49-F238E27FC236}">
                  <a16:creationId xmlns:a16="http://schemas.microsoft.com/office/drawing/2014/main" id="{0692E334-AE87-B84E-A85E-D016FC4632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49205" y="4562638"/>
              <a:ext cx="641402" cy="1264987"/>
            </a:xfrm>
            <a:prstGeom prst="rect">
              <a:avLst/>
            </a:prstGeom>
          </p:spPr>
        </p:pic>
        <p:sp>
          <p:nvSpPr>
            <p:cNvPr id="24" name="Oval 23">
              <a:extLst>
                <a:ext uri="{FF2B5EF4-FFF2-40B4-BE49-F238E27FC236}">
                  <a16:creationId xmlns:a16="http://schemas.microsoft.com/office/drawing/2014/main" id="{9CCDA879-B0EB-0E46-BB0D-ADDB2FDACE59}"/>
                </a:ext>
              </a:extLst>
            </p:cNvPr>
            <p:cNvSpPr/>
            <p:nvPr/>
          </p:nvSpPr>
          <p:spPr>
            <a:xfrm>
              <a:off x="11260939" y="4886530"/>
              <a:ext cx="468048" cy="3918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at with solid fill">
              <a:extLst>
                <a:ext uri="{FF2B5EF4-FFF2-40B4-BE49-F238E27FC236}">
                  <a16:creationId xmlns:a16="http://schemas.microsoft.com/office/drawing/2014/main" id="{71B4F8F9-86CE-4245-A3AC-B5EE8A38585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82712" y="4687741"/>
              <a:ext cx="914400" cy="914400"/>
            </a:xfrm>
            <a:prstGeom prst="rect">
              <a:avLst/>
            </a:prstGeom>
          </p:spPr>
        </p:pic>
        <p:sp>
          <p:nvSpPr>
            <p:cNvPr id="25" name="TextBox 24">
              <a:extLst>
                <a:ext uri="{FF2B5EF4-FFF2-40B4-BE49-F238E27FC236}">
                  <a16:creationId xmlns:a16="http://schemas.microsoft.com/office/drawing/2014/main" id="{D813B5F8-B4DB-994D-AB1F-1B3912CD0453}"/>
                </a:ext>
              </a:extLst>
            </p:cNvPr>
            <p:cNvSpPr txBox="1"/>
            <p:nvPr/>
          </p:nvSpPr>
          <p:spPr>
            <a:xfrm>
              <a:off x="10613858" y="2260341"/>
              <a:ext cx="1294162" cy="408411"/>
            </a:xfrm>
            <a:prstGeom prst="rect">
              <a:avLst/>
            </a:prstGeom>
            <a:noFill/>
          </p:spPr>
          <p:txBody>
            <a:bodyPr wrap="square" rtlCol="0">
              <a:spAutoFit/>
            </a:bodyPr>
            <a:lstStyle/>
            <a:p>
              <a:pPr algn="ctr"/>
              <a:r>
                <a:rPr lang="en-US" b="1">
                  <a:solidFill>
                    <a:srgbClr val="3AB6DF"/>
                  </a:solidFill>
                  <a:latin typeface="Arial" panose="020B0604020202020204" pitchFamily="34" charset="0"/>
                  <a:cs typeface="Arial" panose="020B0604020202020204" pitchFamily="34" charset="0"/>
                </a:rPr>
                <a:t>TALK</a:t>
              </a:r>
            </a:p>
          </p:txBody>
        </p:sp>
        <p:sp>
          <p:nvSpPr>
            <p:cNvPr id="43" name="TextBox 42">
              <a:extLst>
                <a:ext uri="{FF2B5EF4-FFF2-40B4-BE49-F238E27FC236}">
                  <a16:creationId xmlns:a16="http://schemas.microsoft.com/office/drawing/2014/main" id="{337DC72C-27B7-2F41-8F00-6769B5A18DFB}"/>
                </a:ext>
              </a:extLst>
            </p:cNvPr>
            <p:cNvSpPr txBox="1"/>
            <p:nvPr/>
          </p:nvSpPr>
          <p:spPr>
            <a:xfrm>
              <a:off x="10613858" y="4038476"/>
              <a:ext cx="1294162" cy="408411"/>
            </a:xfrm>
            <a:prstGeom prst="rect">
              <a:avLst/>
            </a:prstGeom>
            <a:noFill/>
          </p:spPr>
          <p:txBody>
            <a:bodyPr wrap="square" rtlCol="0">
              <a:spAutoFit/>
            </a:bodyPr>
            <a:lstStyle/>
            <a:p>
              <a:pPr algn="ctr"/>
              <a:r>
                <a:rPr lang="en-US" b="1">
                  <a:solidFill>
                    <a:srgbClr val="3AB6DF"/>
                  </a:solidFill>
                  <a:latin typeface="Arial" panose="020B0604020202020204" pitchFamily="34" charset="0"/>
                  <a:cs typeface="Arial" panose="020B0604020202020204" pitchFamily="34" charset="0"/>
                </a:rPr>
                <a:t>TEXT</a:t>
              </a:r>
            </a:p>
          </p:txBody>
        </p:sp>
        <p:sp>
          <p:nvSpPr>
            <p:cNvPr id="44" name="TextBox 43">
              <a:extLst>
                <a:ext uri="{FF2B5EF4-FFF2-40B4-BE49-F238E27FC236}">
                  <a16:creationId xmlns:a16="http://schemas.microsoft.com/office/drawing/2014/main" id="{0E1BF075-C4D5-294B-8B1F-7C049ED829C0}"/>
                </a:ext>
              </a:extLst>
            </p:cNvPr>
            <p:cNvSpPr txBox="1"/>
            <p:nvPr/>
          </p:nvSpPr>
          <p:spPr>
            <a:xfrm>
              <a:off x="10613858" y="5841748"/>
              <a:ext cx="1294162" cy="408411"/>
            </a:xfrm>
            <a:prstGeom prst="rect">
              <a:avLst/>
            </a:prstGeom>
            <a:noFill/>
          </p:spPr>
          <p:txBody>
            <a:bodyPr wrap="square" rtlCol="0">
              <a:spAutoFit/>
            </a:bodyPr>
            <a:lstStyle/>
            <a:p>
              <a:pPr algn="ctr"/>
              <a:r>
                <a:rPr lang="en-US" b="1">
                  <a:solidFill>
                    <a:srgbClr val="3AB6DF"/>
                  </a:solidFill>
                  <a:latin typeface="Arial" panose="020B0604020202020204" pitchFamily="34" charset="0"/>
                  <a:cs typeface="Arial" panose="020B0604020202020204" pitchFamily="34" charset="0"/>
                </a:rPr>
                <a:t>CHAT</a:t>
              </a:r>
            </a:p>
          </p:txBody>
        </p:sp>
      </p:grpSp>
    </p:spTree>
    <p:extLst>
      <p:ext uri="{BB962C8B-B14F-4D97-AF65-F5344CB8AC3E}">
        <p14:creationId xmlns:p14="http://schemas.microsoft.com/office/powerpoint/2010/main" val="14528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15</a:t>
            </a:fld>
            <a:endParaRPr lang="en-US"/>
          </a:p>
        </p:txBody>
      </p:sp>
      <p:sp>
        <p:nvSpPr>
          <p:cNvPr id="3" name="Rectangle 2">
            <a:extLst>
              <a:ext uri="{FF2B5EF4-FFF2-40B4-BE49-F238E27FC236}">
                <a16:creationId xmlns:a16="http://schemas.microsoft.com/office/drawing/2014/main" id="{5DD78938-9666-054F-964F-8F34F17D3AE9}"/>
              </a:ext>
            </a:extLst>
          </p:cNvPr>
          <p:cNvSpPr/>
          <p:nvPr/>
        </p:nvSpPr>
        <p:spPr>
          <a:xfrm>
            <a:off x="-815009" y="-178904"/>
            <a:ext cx="805070" cy="7088680"/>
          </a:xfrm>
          <a:prstGeom prst="rect">
            <a:avLst/>
          </a:prstGeom>
          <a:solidFill>
            <a:srgbClr val="EC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6C73401F-7281-48FA-8B7F-3739A9747745}"/>
              </a:ext>
            </a:extLst>
          </p:cNvPr>
          <p:cNvSpPr txBox="1">
            <a:spLocks/>
          </p:cNvSpPr>
          <p:nvPr/>
        </p:nvSpPr>
        <p:spPr>
          <a:xfrm>
            <a:off x="3758184" y="1719072"/>
            <a:ext cx="8006414" cy="515452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800"/>
              </a:lnSpc>
              <a:spcAft>
                <a:spcPts val="1200"/>
              </a:spcAft>
              <a:buNone/>
            </a:pPr>
            <a:r>
              <a:rPr lang="en-US" sz="2600" b="1">
                <a:solidFill>
                  <a:srgbClr val="444444"/>
                </a:solidFill>
                <a:latin typeface="Arial"/>
                <a:cs typeface="Arial"/>
              </a:rPr>
              <a:t>To ensure you are </a:t>
            </a:r>
            <a:br>
              <a:rPr lang="en-US" sz="2600" b="1">
                <a:latin typeface="Arial" panose="020B0604020202020204" pitchFamily="34" charset="0"/>
                <a:cs typeface="Arial" panose="020B0604020202020204" pitchFamily="34" charset="0"/>
              </a:rPr>
            </a:br>
            <a:r>
              <a:rPr lang="en-US" sz="2600" b="1">
                <a:solidFill>
                  <a:srgbClr val="444444"/>
                </a:solidFill>
                <a:latin typeface="Arial"/>
                <a:cs typeface="Arial"/>
              </a:rPr>
              <a:t>messaging accurate information: </a:t>
            </a:r>
            <a:endParaRPr lang="en-US" sz="2600" b="1">
              <a:solidFill>
                <a:srgbClr val="444444"/>
              </a:solidFill>
              <a:latin typeface="Arial" panose="020B0604020202020204" pitchFamily="34" charset="0"/>
              <a:cs typeface="Arial" panose="020B0604020202020204" pitchFamily="34" charset="0"/>
            </a:endParaRPr>
          </a:p>
          <a:p>
            <a:pPr marL="293370" lvl="1" indent="-285750" fontAlgn="base">
              <a:lnSpc>
                <a:spcPts val="2400"/>
              </a:lnSpc>
              <a:spcBef>
                <a:spcPts val="0"/>
              </a:spcBef>
              <a:spcAft>
                <a:spcPts val="1200"/>
              </a:spcAft>
              <a:buClr>
                <a:srgbClr val="33CCCD"/>
              </a:buClr>
              <a:buFont typeface="Arial" panose="020B0604020202020204" pitchFamily="34" charset="0"/>
              <a:buChar char="•"/>
            </a:pPr>
            <a:r>
              <a:rPr lang="en-US" sz="1800" b="1">
                <a:solidFill>
                  <a:srgbClr val="444444"/>
                </a:solidFill>
                <a:latin typeface="Calibri"/>
                <a:cs typeface="Calibri"/>
              </a:rPr>
              <a:t>Understand how 988 works with other local supports,</a:t>
            </a:r>
            <a:r>
              <a:rPr lang="en-US" sz="1800">
                <a:solidFill>
                  <a:srgbClr val="444444"/>
                </a:solidFill>
                <a:latin typeface="Calibri"/>
                <a:cs typeface="Calibri"/>
              </a:rPr>
              <a:t> such as </a:t>
            </a:r>
            <a:br>
              <a:rPr lang="en-US" sz="1800">
                <a:latin typeface="Calibri" panose="020F0502020204030204" pitchFamily="34" charset="0"/>
                <a:cs typeface="Calibri" panose="020F0502020204030204" pitchFamily="34" charset="0"/>
              </a:rPr>
            </a:br>
            <a:r>
              <a:rPr lang="en-US" sz="1800">
                <a:solidFill>
                  <a:srgbClr val="444444"/>
                </a:solidFill>
                <a:latin typeface="Calibri"/>
                <a:cs typeface="Calibri"/>
              </a:rPr>
              <a:t>911, 211, warmlines or other crisis call centers, to help avoid confusion.</a:t>
            </a:r>
          </a:p>
          <a:p>
            <a:pPr marL="457200" lvl="2" indent="-223520" fontAlgn="base">
              <a:lnSpc>
                <a:spcPts val="2400"/>
              </a:lnSpc>
              <a:spcBef>
                <a:spcPts val="0"/>
              </a:spcBef>
              <a:spcAft>
                <a:spcPts val="1200"/>
              </a:spcAft>
              <a:buClr>
                <a:schemeClr val="bg1">
                  <a:lumMod val="50000"/>
                </a:schemeClr>
              </a:buClr>
              <a:buFont typeface="Arial" panose="020B0604020202020204" pitchFamily="34" charset="0"/>
              <a:buChar char="•"/>
            </a:pPr>
            <a:r>
              <a:rPr lang="en-US" sz="1800">
                <a:solidFill>
                  <a:srgbClr val="444444"/>
                </a:solidFill>
                <a:latin typeface="Calibri"/>
                <a:cs typeface="Calibri"/>
              </a:rPr>
              <a:t>Emphasize 911 and 988 are designed to complement one another </a:t>
            </a:r>
            <a:br>
              <a:rPr lang="en-US" sz="1800">
                <a:latin typeface="Calibri" panose="020F0502020204030204" pitchFamily="34" charset="0"/>
                <a:cs typeface="Calibri" panose="020F0502020204030204" pitchFamily="34" charset="0"/>
              </a:rPr>
            </a:br>
            <a:r>
              <a:rPr lang="en-US" sz="1800">
                <a:solidFill>
                  <a:srgbClr val="444444"/>
                </a:solidFill>
                <a:latin typeface="Calibri"/>
                <a:cs typeface="Calibri"/>
              </a:rPr>
              <a:t>to address the needs of an individual in crisis. </a:t>
            </a:r>
            <a:endParaRPr lang="en-US" sz="1800">
              <a:solidFill>
                <a:srgbClr val="444444"/>
              </a:solidFill>
              <a:latin typeface="Calibri" panose="020F0502020204030204" pitchFamily="34" charset="0"/>
              <a:cs typeface="Calibri" panose="020F0502020204030204" pitchFamily="34" charset="0"/>
            </a:endParaRPr>
          </a:p>
          <a:p>
            <a:pPr marL="457200" lvl="2" indent="-223520" fontAlgn="base">
              <a:lnSpc>
                <a:spcPts val="2400"/>
              </a:lnSpc>
              <a:spcBef>
                <a:spcPts val="0"/>
              </a:spcBef>
              <a:spcAft>
                <a:spcPts val="1200"/>
              </a:spcAft>
              <a:buClr>
                <a:schemeClr val="bg1">
                  <a:lumMod val="50000"/>
                </a:schemeClr>
              </a:buClr>
              <a:buFont typeface="Arial" panose="020B0604020202020204" pitchFamily="34" charset="0"/>
              <a:buChar char="•"/>
            </a:pPr>
            <a:r>
              <a:rPr lang="en-US" sz="1800">
                <a:solidFill>
                  <a:srgbClr val="444444"/>
                </a:solidFill>
                <a:latin typeface="Calibri"/>
                <a:cs typeface="Calibri"/>
              </a:rPr>
              <a:t>Reinforce what sets 988 apart from other 3-digit crisis lines such as 988 </a:t>
            </a:r>
            <a:br>
              <a:rPr lang="en-US" sz="1800">
                <a:latin typeface="Calibri" panose="020F0502020204030204" pitchFamily="34" charset="0"/>
                <a:cs typeface="Calibri" panose="020F0502020204030204" pitchFamily="34" charset="0"/>
              </a:rPr>
            </a:br>
            <a:r>
              <a:rPr lang="en-US" sz="1800">
                <a:solidFill>
                  <a:srgbClr val="444444"/>
                </a:solidFill>
                <a:latin typeface="Calibri"/>
                <a:cs typeface="Calibri"/>
              </a:rPr>
              <a:t>is staffed with trained counselors with experience in deescalating a crisis.</a:t>
            </a:r>
          </a:p>
          <a:p>
            <a:pPr marL="293370" lvl="1" indent="-285750" fontAlgn="base">
              <a:lnSpc>
                <a:spcPts val="2400"/>
              </a:lnSpc>
              <a:spcBef>
                <a:spcPts val="0"/>
              </a:spcBef>
              <a:spcAft>
                <a:spcPts val="1200"/>
              </a:spcAft>
              <a:buClr>
                <a:srgbClr val="33CCCD"/>
              </a:buClr>
              <a:buFont typeface="Arial" panose="020B0604020202020204" pitchFamily="34" charset="0"/>
              <a:buChar char="•"/>
            </a:pPr>
            <a:r>
              <a:rPr lang="en-US" sz="1800" b="1">
                <a:solidFill>
                  <a:srgbClr val="444444"/>
                </a:solidFill>
                <a:latin typeface="Calibri"/>
                <a:cs typeface="Calibri"/>
              </a:rPr>
              <a:t>Reinforce that 988 is more than just a 3-digit number </a:t>
            </a:r>
            <a:r>
              <a:rPr lang="en-US" sz="1800">
                <a:solidFill>
                  <a:srgbClr val="444444"/>
                </a:solidFill>
                <a:latin typeface="Calibri"/>
                <a:cs typeface="Calibri"/>
              </a:rPr>
              <a:t>and is part of a </a:t>
            </a:r>
            <a:br>
              <a:rPr lang="en-US" sz="1800">
                <a:latin typeface="Calibri" panose="020F0502020204030204" pitchFamily="34" charset="0"/>
                <a:cs typeface="Calibri" panose="020F0502020204030204" pitchFamily="34" charset="0"/>
              </a:rPr>
            </a:br>
            <a:r>
              <a:rPr lang="en-US" sz="1800">
                <a:solidFill>
                  <a:srgbClr val="444444"/>
                </a:solidFill>
                <a:latin typeface="Calibri"/>
                <a:cs typeface="Calibri"/>
              </a:rPr>
              <a:t>larger opportunity for partners to reimagine their crisis service infrastructure and securing key services, such as crisis call centers, mobile crisis services, and crisis stabilization services.</a:t>
            </a:r>
          </a:p>
          <a:p>
            <a:pPr marL="7620" lvl="1" indent="448945" fontAlgn="base">
              <a:lnSpc>
                <a:spcPts val="2400"/>
              </a:lnSpc>
              <a:spcAft>
                <a:spcPts val="1200"/>
              </a:spcAft>
              <a:buNone/>
            </a:pPr>
            <a:endParaRPr lang="en-US" sz="1800">
              <a:latin typeface="Calibri" panose="020F0502020204030204" pitchFamily="34" charset="0"/>
              <a:cs typeface="Calibri" panose="020F0502020204030204" pitchFamily="34" charset="0"/>
            </a:endParaRPr>
          </a:p>
          <a:p>
            <a:pPr fontAlgn="base">
              <a:spcAft>
                <a:spcPts val="1200"/>
              </a:spcAft>
            </a:pPr>
            <a:endParaRPr lang="en-US">
              <a:latin typeface="+mj-lt"/>
              <a:cs typeface="Arial"/>
            </a:endParaRPr>
          </a:p>
        </p:txBody>
      </p:sp>
      <p:sp>
        <p:nvSpPr>
          <p:cNvPr id="9" name="Round Same Side Corner Rectangle 8">
            <a:extLst>
              <a:ext uri="{FF2B5EF4-FFF2-40B4-BE49-F238E27FC236}">
                <a16:creationId xmlns:a16="http://schemas.microsoft.com/office/drawing/2014/main" id="{1D7843D0-3995-8346-8D34-D76E4EA57F69}"/>
              </a:ext>
            </a:extLst>
          </p:cNvPr>
          <p:cNvSpPr/>
          <p:nvPr/>
        </p:nvSpPr>
        <p:spPr>
          <a:xfrm rot="10800000">
            <a:off x="7597354" y="-3014"/>
            <a:ext cx="4430484" cy="638707"/>
          </a:xfrm>
          <a:prstGeom prst="round2SameRect">
            <a:avLst>
              <a:gd name="adj1" fmla="val 50000"/>
              <a:gd name="adj2" fmla="val 0"/>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0D8B0A0F-D17A-8641-B1AA-A2AA1262AE6F}"/>
              </a:ext>
            </a:extLst>
          </p:cNvPr>
          <p:cNvSpPr txBox="1">
            <a:spLocks/>
          </p:cNvSpPr>
          <p:nvPr/>
        </p:nvSpPr>
        <p:spPr>
          <a:xfrm>
            <a:off x="7597355" y="28135"/>
            <a:ext cx="4430484" cy="607559"/>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2400" b="1">
                <a:solidFill>
                  <a:schemeClr val="bg1"/>
                </a:solidFill>
                <a:latin typeface="Arial"/>
                <a:cs typeface="Arial"/>
              </a:rPr>
              <a:t>Messaging Considerations</a:t>
            </a:r>
          </a:p>
        </p:txBody>
      </p:sp>
      <p:pic>
        <p:nvPicPr>
          <p:cNvPr id="11" name="Picture 10" descr="A person wearing headphones&#10;&#10;Description automatically generated with low confidence">
            <a:extLst>
              <a:ext uri="{FF2B5EF4-FFF2-40B4-BE49-F238E27FC236}">
                <a16:creationId xmlns:a16="http://schemas.microsoft.com/office/drawing/2014/main" id="{407B314F-BAAC-8D44-8B4D-709598A80AA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39159" y="935954"/>
            <a:ext cx="1874663" cy="1875416"/>
          </a:xfrm>
          <a:prstGeom prst="ellipse">
            <a:avLst/>
          </a:prstGeom>
        </p:spPr>
      </p:pic>
      <p:sp>
        <p:nvSpPr>
          <p:cNvPr id="12" name="Slide Number Placeholder 3">
            <a:extLst>
              <a:ext uri="{FF2B5EF4-FFF2-40B4-BE49-F238E27FC236}">
                <a16:creationId xmlns:a16="http://schemas.microsoft.com/office/drawing/2014/main" id="{85F70CA3-1E81-8048-AED5-8B63536C43D8}"/>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15</a:t>
            </a:fld>
            <a:endParaRPr lang="en-US"/>
          </a:p>
        </p:txBody>
      </p:sp>
      <p:pic>
        <p:nvPicPr>
          <p:cNvPr id="15" name="Graphic 14">
            <a:extLst>
              <a:ext uri="{FF2B5EF4-FFF2-40B4-BE49-F238E27FC236}">
                <a16:creationId xmlns:a16="http://schemas.microsoft.com/office/drawing/2014/main" id="{79939605-0C13-8440-B33A-CEF3B6C90285}"/>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1650" t="26206" r="23610" b="41452"/>
          <a:stretch/>
        </p:blipFill>
        <p:spPr>
          <a:xfrm>
            <a:off x="1147481" y="6311917"/>
            <a:ext cx="497567" cy="465467"/>
          </a:xfrm>
          <a:prstGeom prst="rect">
            <a:avLst/>
          </a:prstGeom>
        </p:spPr>
      </p:pic>
      <p:sp>
        <p:nvSpPr>
          <p:cNvPr id="16" name="Rectangle 15">
            <a:extLst>
              <a:ext uri="{FF2B5EF4-FFF2-40B4-BE49-F238E27FC236}">
                <a16:creationId xmlns:a16="http://schemas.microsoft.com/office/drawing/2014/main" id="{76837392-0816-8D47-B832-2CB96F22D85A}"/>
              </a:ext>
            </a:extLst>
          </p:cNvPr>
          <p:cNvSpPr/>
          <p:nvPr/>
        </p:nvSpPr>
        <p:spPr>
          <a:xfrm rot="5400000" flipH="1" flipV="1">
            <a:off x="-1604892" y="1604888"/>
            <a:ext cx="6544654" cy="3334872"/>
          </a:xfrm>
          <a:prstGeom prst="rect">
            <a:avLst/>
          </a:prstGeom>
          <a:solidFill>
            <a:srgbClr val="3AB6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7" name="Text Placeholder 2">
            <a:extLst>
              <a:ext uri="{FF2B5EF4-FFF2-40B4-BE49-F238E27FC236}">
                <a16:creationId xmlns:a16="http://schemas.microsoft.com/office/drawing/2014/main" id="{0F867EF7-A6FC-6C48-B33B-14962DAAE192}"/>
              </a:ext>
            </a:extLst>
          </p:cNvPr>
          <p:cNvSpPr txBox="1">
            <a:spLocks/>
          </p:cNvSpPr>
          <p:nvPr/>
        </p:nvSpPr>
        <p:spPr>
          <a:xfrm>
            <a:off x="-2" y="2956855"/>
            <a:ext cx="3344812" cy="630936"/>
          </a:xfrm>
          <a:prstGeom prst="rect">
            <a:avLst/>
          </a:prstGeom>
        </p:spPr>
        <p:txBody>
          <a:bodyPr anchor="ctr">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3300" b="1">
                <a:solidFill>
                  <a:srgbClr val="444444"/>
                </a:solidFill>
                <a:latin typeface="Arial"/>
                <a:cs typeface="Arial"/>
              </a:rPr>
              <a:t>Knowing What</a:t>
            </a:r>
          </a:p>
          <a:p>
            <a:pPr marL="0" indent="0" algn="ctr">
              <a:lnSpc>
                <a:spcPts val="3600"/>
              </a:lnSpc>
              <a:spcBef>
                <a:spcPts val="0"/>
              </a:spcBef>
              <a:buNone/>
              <a:tabLst>
                <a:tab pos="2509838" algn="l"/>
              </a:tabLst>
            </a:pPr>
            <a:r>
              <a:rPr lang="en-US" sz="3300" b="1">
                <a:solidFill>
                  <a:srgbClr val="444444"/>
                </a:solidFill>
                <a:latin typeface="Arial"/>
                <a:cs typeface="Arial"/>
              </a:rPr>
              <a:t>988 </a:t>
            </a:r>
            <a:r>
              <a:rPr lang="en-US" sz="3300" b="1">
                <a:solidFill>
                  <a:schemeClr val="bg1"/>
                </a:solidFill>
                <a:latin typeface="Arial"/>
                <a:cs typeface="Arial"/>
              </a:rPr>
              <a:t>Is</a:t>
            </a:r>
            <a:r>
              <a:rPr lang="en-US" sz="3300" b="1">
                <a:solidFill>
                  <a:srgbClr val="444444"/>
                </a:solidFill>
                <a:latin typeface="Arial"/>
                <a:cs typeface="Arial"/>
              </a:rPr>
              <a:t>…and What it </a:t>
            </a:r>
            <a:r>
              <a:rPr lang="en-US" sz="3300" b="1">
                <a:solidFill>
                  <a:schemeClr val="bg1"/>
                </a:solidFill>
                <a:latin typeface="Arial"/>
                <a:cs typeface="Arial"/>
              </a:rPr>
              <a:t>Isn’t</a:t>
            </a:r>
          </a:p>
        </p:txBody>
      </p:sp>
      <p:sp>
        <p:nvSpPr>
          <p:cNvPr id="18" name="Rectangle 17">
            <a:extLst>
              <a:ext uri="{FF2B5EF4-FFF2-40B4-BE49-F238E27FC236}">
                <a16:creationId xmlns:a16="http://schemas.microsoft.com/office/drawing/2014/main" id="{981A4911-BC87-4040-8829-BCD80BF61F95}"/>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9" name="Slide Number Placeholder 3">
            <a:extLst>
              <a:ext uri="{FF2B5EF4-FFF2-40B4-BE49-F238E27FC236}">
                <a16:creationId xmlns:a16="http://schemas.microsoft.com/office/drawing/2014/main" id="{F0AE7002-95B7-BA45-B2A7-C4E4238BBA69}"/>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15</a:t>
            </a:fld>
            <a:endParaRPr lang="en-US"/>
          </a:p>
        </p:txBody>
      </p:sp>
      <p:sp>
        <p:nvSpPr>
          <p:cNvPr id="20" name="Slide Number Placeholder 3">
            <a:extLst>
              <a:ext uri="{FF2B5EF4-FFF2-40B4-BE49-F238E27FC236}">
                <a16:creationId xmlns:a16="http://schemas.microsoft.com/office/drawing/2014/main" id="{074AA5B5-607A-7344-8EC5-D9FFEA6EE97F}"/>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15</a:t>
            </a:fld>
            <a:endParaRPr lang="en-US"/>
          </a:p>
        </p:txBody>
      </p:sp>
      <p:sp>
        <p:nvSpPr>
          <p:cNvPr id="22" name="Slide Number Placeholder 3">
            <a:extLst>
              <a:ext uri="{FF2B5EF4-FFF2-40B4-BE49-F238E27FC236}">
                <a16:creationId xmlns:a16="http://schemas.microsoft.com/office/drawing/2014/main" id="{D0E0CC6A-DEE1-3344-9C13-10D782CD6E4E}"/>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15</a:t>
            </a:fld>
            <a:endParaRPr lang="en-US"/>
          </a:p>
        </p:txBody>
      </p:sp>
      <p:sp>
        <p:nvSpPr>
          <p:cNvPr id="24" name="Rectangle 23">
            <a:extLst>
              <a:ext uri="{FF2B5EF4-FFF2-40B4-BE49-F238E27FC236}">
                <a16:creationId xmlns:a16="http://schemas.microsoft.com/office/drawing/2014/main" id="{ADDB0764-1F1C-B242-B01B-ECB8D08F2CD8}"/>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C678C9BD-D543-8940-BA33-9EF8D56BC679}"/>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6" name="Slide Number Placeholder 5">
            <a:extLst>
              <a:ext uri="{FF2B5EF4-FFF2-40B4-BE49-F238E27FC236}">
                <a16:creationId xmlns:a16="http://schemas.microsoft.com/office/drawing/2014/main" id="{EEA58137-C128-E44B-BE4D-6B35CCE9CC5D}"/>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15</a:t>
            </a:fld>
            <a:endParaRPr lang="en-US">
              <a:solidFill>
                <a:schemeClr val="bg1"/>
              </a:solidFill>
            </a:endParaRPr>
          </a:p>
        </p:txBody>
      </p:sp>
      <p:pic>
        <p:nvPicPr>
          <p:cNvPr id="27" name="Graphic 26">
            <a:extLst>
              <a:ext uri="{FF2B5EF4-FFF2-40B4-BE49-F238E27FC236}">
                <a16:creationId xmlns:a16="http://schemas.microsoft.com/office/drawing/2014/main" id="{12EF94F9-01E2-7144-B057-627E5119F9CE}"/>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1650" t="26206" r="23610" b="41452"/>
          <a:stretch/>
        </p:blipFill>
        <p:spPr>
          <a:xfrm>
            <a:off x="7727423" y="6513977"/>
            <a:ext cx="385951" cy="361051"/>
          </a:xfrm>
          <a:prstGeom prst="rect">
            <a:avLst/>
          </a:prstGeom>
        </p:spPr>
      </p:pic>
    </p:spTree>
    <p:extLst>
      <p:ext uri="{BB962C8B-B14F-4D97-AF65-F5344CB8AC3E}">
        <p14:creationId xmlns:p14="http://schemas.microsoft.com/office/powerpoint/2010/main" val="32332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67409BF-AF69-6F4B-922A-FEA23885810D}"/>
              </a:ext>
            </a:extLst>
          </p:cNvPr>
          <p:cNvSpPr/>
          <p:nvPr/>
        </p:nvSpPr>
        <p:spPr>
          <a:xfrm>
            <a:off x="3758184" y="3832860"/>
            <a:ext cx="8021922" cy="2240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16</a:t>
            </a:fld>
            <a:endParaRPr lang="en-US"/>
          </a:p>
        </p:txBody>
      </p:sp>
      <p:sp>
        <p:nvSpPr>
          <p:cNvPr id="14" name="Content Placeholder 3">
            <a:extLst>
              <a:ext uri="{FF2B5EF4-FFF2-40B4-BE49-F238E27FC236}">
                <a16:creationId xmlns:a16="http://schemas.microsoft.com/office/drawing/2014/main" id="{6C73401F-7281-48FA-8B7F-3739A9747745}"/>
              </a:ext>
            </a:extLst>
          </p:cNvPr>
          <p:cNvSpPr txBox="1">
            <a:spLocks/>
          </p:cNvSpPr>
          <p:nvPr/>
        </p:nvSpPr>
        <p:spPr>
          <a:xfrm>
            <a:off x="3758184" y="1719072"/>
            <a:ext cx="7690063" cy="558145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800"/>
              </a:lnSpc>
              <a:spcAft>
                <a:spcPts val="1200"/>
              </a:spcAft>
              <a:buNone/>
            </a:pPr>
            <a:r>
              <a:rPr lang="en-US" sz="2400" b="1">
                <a:solidFill>
                  <a:srgbClr val="444444"/>
                </a:solidFill>
                <a:latin typeface="Arial" panose="020B0604020202020204" pitchFamily="34" charset="0"/>
                <a:cs typeface="Arial" panose="020B0604020202020204" pitchFamily="34" charset="0"/>
              </a:rPr>
              <a:t>To ensure your messages are </a:t>
            </a:r>
            <a:br>
              <a:rPr lang="en-US" sz="2400" b="1">
                <a:solidFill>
                  <a:srgbClr val="444444"/>
                </a:solidFill>
                <a:latin typeface="Arial" panose="020B0604020202020204" pitchFamily="34" charset="0"/>
                <a:cs typeface="Arial" panose="020B0604020202020204" pitchFamily="34" charset="0"/>
              </a:rPr>
            </a:br>
            <a:r>
              <a:rPr lang="en-US" sz="2400" b="1">
                <a:solidFill>
                  <a:srgbClr val="444444"/>
                </a:solidFill>
                <a:latin typeface="Arial" panose="020B0604020202020204" pitchFamily="34" charset="0"/>
                <a:cs typeface="Arial" panose="020B0604020202020204" pitchFamily="34" charset="0"/>
              </a:rPr>
              <a:t>strategic, effective, and safe:</a:t>
            </a:r>
          </a:p>
          <a:p>
            <a:pPr fontAlgn="base">
              <a:lnSpc>
                <a:spcPts val="2400"/>
              </a:lnSpc>
              <a:spcBef>
                <a:spcPts val="0"/>
              </a:spcBef>
              <a:spcAft>
                <a:spcPts val="1200"/>
              </a:spcAft>
              <a:buClr>
                <a:srgbClr val="33CCCC"/>
              </a:buClr>
              <a:buFont typeface="Arial" panose="020B0604020202020204" pitchFamily="34" charset="0"/>
              <a:buChar char="•"/>
            </a:pPr>
            <a:r>
              <a:rPr lang="en-US" sz="1800" b="1">
                <a:solidFill>
                  <a:srgbClr val="444444"/>
                </a:solidFill>
                <a:latin typeface="Calibri" panose="020F0502020204030204" pitchFamily="34" charset="0"/>
                <a:cs typeface="Calibri" panose="020F0502020204030204" pitchFamily="34" charset="0"/>
              </a:rPr>
              <a:t>Utilize best practices, like the </a:t>
            </a:r>
            <a:r>
              <a:rPr lang="en-US" sz="1800" b="1" i="1">
                <a:solidFill>
                  <a:srgbClr val="444444"/>
                </a:solidFill>
                <a:latin typeface="Calibri" panose="020F0502020204030204" pitchFamily="34" charset="0"/>
                <a:cs typeface="Calibri" panose="020F0502020204030204" pitchFamily="34" charset="0"/>
              </a:rPr>
              <a:t>Framework for Successful Messaging</a:t>
            </a:r>
            <a:r>
              <a:rPr lang="en-US" sz="1800">
                <a:solidFill>
                  <a:srgbClr val="444444"/>
                </a:solidFill>
                <a:latin typeface="Calibri" panose="020F0502020204030204" pitchFamily="34" charset="0"/>
                <a:cs typeface="Calibri" panose="020F0502020204030204" pitchFamily="34" charset="0"/>
              </a:rPr>
              <a:t>,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which provides research-informed guidance around messaging about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suicide and suicide prevention.</a:t>
            </a:r>
          </a:p>
          <a:p>
            <a:pPr fontAlgn="base">
              <a:lnSpc>
                <a:spcPts val="2400"/>
              </a:lnSpc>
              <a:spcAft>
                <a:spcPts val="1200"/>
              </a:spcAft>
              <a:buClr>
                <a:srgbClr val="33CCCC"/>
              </a:buClr>
              <a:buFont typeface="Arial" panose="020B0604020202020204" pitchFamily="34" charset="0"/>
              <a:buChar char="•"/>
            </a:pPr>
            <a:endParaRPr lang="en-US" sz="1800">
              <a:latin typeface="Calibri" panose="020F0502020204030204" pitchFamily="34" charset="0"/>
              <a:cs typeface="Calibri" panose="020F0502020204030204" pitchFamily="34" charset="0"/>
            </a:endParaRPr>
          </a:p>
          <a:p>
            <a:pPr marL="457200" lvl="1" indent="0" fontAlgn="base">
              <a:spcAft>
                <a:spcPts val="1200"/>
              </a:spcAft>
              <a:buNone/>
            </a:pPr>
            <a:r>
              <a:rPr lang="en-US">
                <a:latin typeface="+mj-lt"/>
                <a:cs typeface="Arial"/>
              </a:rPr>
              <a:t> </a:t>
            </a:r>
          </a:p>
          <a:p>
            <a:pPr marL="457200" lvl="1" indent="0" fontAlgn="base">
              <a:spcAft>
                <a:spcPts val="1200"/>
              </a:spcAft>
              <a:buNone/>
            </a:pPr>
            <a:endParaRPr lang="en-US" strike="sngStrike">
              <a:latin typeface="+mj-lt"/>
              <a:cs typeface="Arial"/>
            </a:endParaRPr>
          </a:p>
          <a:p>
            <a:pPr marL="457200" lvl="1" indent="0" fontAlgn="base">
              <a:spcAft>
                <a:spcPts val="1200"/>
              </a:spcAft>
              <a:buNone/>
            </a:pPr>
            <a:endParaRPr lang="en-US">
              <a:latin typeface="+mj-lt"/>
              <a:cs typeface="Arial"/>
            </a:endParaRPr>
          </a:p>
          <a:p>
            <a:pPr fontAlgn="base">
              <a:spcAft>
                <a:spcPts val="1200"/>
              </a:spcAft>
            </a:pPr>
            <a:endParaRPr lang="en-US">
              <a:latin typeface="+mj-lt"/>
              <a:cs typeface="Arial"/>
            </a:endParaRPr>
          </a:p>
        </p:txBody>
      </p:sp>
      <p:sp>
        <p:nvSpPr>
          <p:cNvPr id="9" name="Round Same Side Corner Rectangle 8">
            <a:extLst>
              <a:ext uri="{FF2B5EF4-FFF2-40B4-BE49-F238E27FC236}">
                <a16:creationId xmlns:a16="http://schemas.microsoft.com/office/drawing/2014/main" id="{ED84C300-C492-1547-98E8-79087F23300E}"/>
              </a:ext>
            </a:extLst>
          </p:cNvPr>
          <p:cNvSpPr/>
          <p:nvPr/>
        </p:nvSpPr>
        <p:spPr>
          <a:xfrm rot="10800000">
            <a:off x="7597354" y="-3014"/>
            <a:ext cx="4430484" cy="638707"/>
          </a:xfrm>
          <a:prstGeom prst="round2SameRect">
            <a:avLst>
              <a:gd name="adj1" fmla="val 50000"/>
              <a:gd name="adj2" fmla="val 0"/>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70704D35-3E1C-0040-A322-2B061024C864}"/>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16</a:t>
            </a:fld>
            <a:endParaRPr lang="en-US"/>
          </a:p>
        </p:txBody>
      </p:sp>
      <p:sp>
        <p:nvSpPr>
          <p:cNvPr id="12" name="Slide Number Placeholder 3">
            <a:extLst>
              <a:ext uri="{FF2B5EF4-FFF2-40B4-BE49-F238E27FC236}">
                <a16:creationId xmlns:a16="http://schemas.microsoft.com/office/drawing/2014/main" id="{E72FD142-D9DB-ED46-960F-B6FF67BD466B}"/>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16</a:t>
            </a:fld>
            <a:endParaRPr lang="en-US"/>
          </a:p>
        </p:txBody>
      </p:sp>
      <p:sp>
        <p:nvSpPr>
          <p:cNvPr id="15" name="Rectangle 14">
            <a:extLst>
              <a:ext uri="{FF2B5EF4-FFF2-40B4-BE49-F238E27FC236}">
                <a16:creationId xmlns:a16="http://schemas.microsoft.com/office/drawing/2014/main" id="{455ABCD9-1BFB-3E4E-B9F4-5825E4CB6C43}"/>
              </a:ext>
            </a:extLst>
          </p:cNvPr>
          <p:cNvSpPr/>
          <p:nvPr/>
        </p:nvSpPr>
        <p:spPr>
          <a:xfrm rot="5400000" flipH="1" flipV="1">
            <a:off x="-1604892" y="1604888"/>
            <a:ext cx="6544654" cy="3334872"/>
          </a:xfrm>
          <a:prstGeom prst="rect">
            <a:avLst/>
          </a:prstGeom>
          <a:solidFill>
            <a:srgbClr val="3AB6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6" name="Text Placeholder 2">
            <a:extLst>
              <a:ext uri="{FF2B5EF4-FFF2-40B4-BE49-F238E27FC236}">
                <a16:creationId xmlns:a16="http://schemas.microsoft.com/office/drawing/2014/main" id="{28E05F0B-8678-BB4E-81B5-B096262D0694}"/>
              </a:ext>
            </a:extLst>
          </p:cNvPr>
          <p:cNvSpPr txBox="1">
            <a:spLocks/>
          </p:cNvSpPr>
          <p:nvPr/>
        </p:nvSpPr>
        <p:spPr>
          <a:xfrm>
            <a:off x="-2" y="2956855"/>
            <a:ext cx="3344812" cy="630936"/>
          </a:xfrm>
          <a:prstGeom prst="rect">
            <a:avLst/>
          </a:prstGeom>
        </p:spPr>
        <p:txBody>
          <a:bodyPr anchor="ctr">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3300" b="1">
                <a:solidFill>
                  <a:srgbClr val="444444"/>
                </a:solidFill>
                <a:latin typeface="Arial"/>
                <a:cs typeface="Arial"/>
              </a:rPr>
              <a:t>Follow </a:t>
            </a:r>
            <a:r>
              <a:rPr lang="en-US" sz="3300" b="1">
                <a:solidFill>
                  <a:schemeClr val="bg1"/>
                </a:solidFill>
                <a:latin typeface="Arial"/>
                <a:cs typeface="Arial"/>
              </a:rPr>
              <a:t>Best Practices</a:t>
            </a:r>
          </a:p>
        </p:txBody>
      </p:sp>
      <p:sp>
        <p:nvSpPr>
          <p:cNvPr id="17" name="Rectangle 16">
            <a:extLst>
              <a:ext uri="{FF2B5EF4-FFF2-40B4-BE49-F238E27FC236}">
                <a16:creationId xmlns:a16="http://schemas.microsoft.com/office/drawing/2014/main" id="{0CCCE974-48CF-B644-99BD-5380EEC3814F}"/>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8" name="Slide Number Placeholder 3">
            <a:extLst>
              <a:ext uri="{FF2B5EF4-FFF2-40B4-BE49-F238E27FC236}">
                <a16:creationId xmlns:a16="http://schemas.microsoft.com/office/drawing/2014/main" id="{4CEC97B8-50EC-6B41-A609-CFADD2796975}"/>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16</a:t>
            </a:fld>
            <a:endParaRPr lang="en-US"/>
          </a:p>
        </p:txBody>
      </p:sp>
      <p:sp>
        <p:nvSpPr>
          <p:cNvPr id="19" name="Slide Number Placeholder 3">
            <a:extLst>
              <a:ext uri="{FF2B5EF4-FFF2-40B4-BE49-F238E27FC236}">
                <a16:creationId xmlns:a16="http://schemas.microsoft.com/office/drawing/2014/main" id="{4B71151B-8BC6-0B47-80B0-15CBF36DA16E}"/>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16</a:t>
            </a:fld>
            <a:endParaRPr lang="en-US"/>
          </a:p>
        </p:txBody>
      </p:sp>
      <p:sp>
        <p:nvSpPr>
          <p:cNvPr id="20" name="Slide Number Placeholder 3">
            <a:extLst>
              <a:ext uri="{FF2B5EF4-FFF2-40B4-BE49-F238E27FC236}">
                <a16:creationId xmlns:a16="http://schemas.microsoft.com/office/drawing/2014/main" id="{52E3254B-A6BC-3A43-B7E7-C975DB9245C3}"/>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16</a:t>
            </a:fld>
            <a:endParaRPr lang="en-US"/>
          </a:p>
        </p:txBody>
      </p:sp>
      <p:sp>
        <p:nvSpPr>
          <p:cNvPr id="22" name="Rectangle 21">
            <a:extLst>
              <a:ext uri="{FF2B5EF4-FFF2-40B4-BE49-F238E27FC236}">
                <a16:creationId xmlns:a16="http://schemas.microsoft.com/office/drawing/2014/main" id="{B920B44D-BF38-824C-97E8-56A583EA48CA}"/>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299EA4C4-95FA-9140-A8A4-6AFA17D0F5AC}"/>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5" name="Slide Number Placeholder 5">
            <a:extLst>
              <a:ext uri="{FF2B5EF4-FFF2-40B4-BE49-F238E27FC236}">
                <a16:creationId xmlns:a16="http://schemas.microsoft.com/office/drawing/2014/main" id="{2116F306-4A17-D94D-B6D1-26245A296A9B}"/>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16</a:t>
            </a:fld>
            <a:endParaRPr lang="en-US">
              <a:solidFill>
                <a:schemeClr val="bg1"/>
              </a:solidFill>
            </a:endParaRPr>
          </a:p>
        </p:txBody>
      </p:sp>
      <p:pic>
        <p:nvPicPr>
          <p:cNvPr id="26" name="Graphic 25">
            <a:extLst>
              <a:ext uri="{FF2B5EF4-FFF2-40B4-BE49-F238E27FC236}">
                <a16:creationId xmlns:a16="http://schemas.microsoft.com/office/drawing/2014/main" id="{D3FAC53D-6037-1F44-A6BC-1901DAB31AE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sp>
        <p:nvSpPr>
          <p:cNvPr id="4" name="TextBox 3">
            <a:extLst>
              <a:ext uri="{FF2B5EF4-FFF2-40B4-BE49-F238E27FC236}">
                <a16:creationId xmlns:a16="http://schemas.microsoft.com/office/drawing/2014/main" id="{BF4F9D0E-35CE-AF46-A6B7-9D8A0F944E62}"/>
              </a:ext>
            </a:extLst>
          </p:cNvPr>
          <p:cNvSpPr txBox="1"/>
          <p:nvPr/>
        </p:nvSpPr>
        <p:spPr>
          <a:xfrm>
            <a:off x="4903939" y="4201333"/>
            <a:ext cx="7075676" cy="2913683"/>
          </a:xfrm>
          <a:prstGeom prst="rect">
            <a:avLst/>
          </a:prstGeom>
          <a:noFill/>
        </p:spPr>
        <p:txBody>
          <a:bodyPr wrap="square" numCol="1" rtlCol="0">
            <a:noAutofit/>
          </a:bodyPr>
          <a:lstStyle/>
          <a:p>
            <a:pPr marL="7938" lvl="1" fontAlgn="base">
              <a:lnSpc>
                <a:spcPts val="2000"/>
              </a:lnSpc>
              <a:spcAft>
                <a:spcPts val="4000"/>
              </a:spcAft>
              <a:buNone/>
            </a:pPr>
            <a:r>
              <a:rPr lang="en-US" b="1">
                <a:solidFill>
                  <a:srgbClr val="444444"/>
                </a:solidFill>
                <a:latin typeface="Arial" panose="020B0604020202020204" pitchFamily="34" charset="0"/>
                <a:cs typeface="Arial" panose="020B0604020202020204" pitchFamily="34" charset="0"/>
              </a:rPr>
              <a:t>Be </a:t>
            </a:r>
            <a:br>
              <a:rPr lang="en-US" b="1">
                <a:solidFill>
                  <a:srgbClr val="444444"/>
                </a:solidFill>
                <a:latin typeface="Arial" panose="020B0604020202020204" pitchFamily="34" charset="0"/>
                <a:cs typeface="Arial" panose="020B0604020202020204" pitchFamily="34" charset="0"/>
              </a:rPr>
            </a:br>
            <a:r>
              <a:rPr lang="en-US" b="1">
                <a:solidFill>
                  <a:srgbClr val="444444"/>
                </a:solidFill>
                <a:latin typeface="Arial" panose="020B0604020202020204" pitchFamily="34" charset="0"/>
                <a:cs typeface="Arial" panose="020B0604020202020204" pitchFamily="34" charset="0"/>
              </a:rPr>
              <a:t>strategic</a:t>
            </a:r>
          </a:p>
          <a:p>
            <a:pPr marL="7938" lvl="1" fontAlgn="base">
              <a:lnSpc>
                <a:spcPts val="2000"/>
              </a:lnSpc>
              <a:spcAft>
                <a:spcPts val="1800"/>
              </a:spcAft>
              <a:buNone/>
            </a:pPr>
            <a:r>
              <a:rPr lang="en-US" b="1">
                <a:solidFill>
                  <a:srgbClr val="444444"/>
                </a:solidFill>
                <a:latin typeface="Arial" panose="020B0604020202020204" pitchFamily="34" charset="0"/>
                <a:cs typeface="Arial" panose="020B0604020202020204" pitchFamily="34" charset="0"/>
              </a:rPr>
              <a:t>Use safe </a:t>
            </a:r>
            <a:br>
              <a:rPr lang="en-US" b="1">
                <a:solidFill>
                  <a:srgbClr val="444444"/>
                </a:solidFill>
                <a:latin typeface="Arial" panose="020B0604020202020204" pitchFamily="34" charset="0"/>
                <a:cs typeface="Arial" panose="020B0604020202020204" pitchFamily="34" charset="0"/>
              </a:rPr>
            </a:br>
            <a:r>
              <a:rPr lang="en-US" b="1">
                <a:solidFill>
                  <a:srgbClr val="444444"/>
                </a:solidFill>
                <a:latin typeface="Arial" panose="020B0604020202020204" pitchFamily="34" charset="0"/>
                <a:cs typeface="Arial" panose="020B0604020202020204" pitchFamily="34" charset="0"/>
              </a:rPr>
              <a:t>messaging</a:t>
            </a:r>
            <a:endParaRPr lang="en-US">
              <a:solidFill>
                <a:srgbClr val="444444"/>
              </a:solidFill>
            </a:endParaRPr>
          </a:p>
        </p:txBody>
      </p:sp>
      <p:sp>
        <p:nvSpPr>
          <p:cNvPr id="27" name="TextBox 26">
            <a:extLst>
              <a:ext uri="{FF2B5EF4-FFF2-40B4-BE49-F238E27FC236}">
                <a16:creationId xmlns:a16="http://schemas.microsoft.com/office/drawing/2014/main" id="{DFB397AC-5B54-3B48-97CC-D837F448B331}"/>
              </a:ext>
            </a:extLst>
          </p:cNvPr>
          <p:cNvSpPr txBox="1"/>
          <p:nvPr/>
        </p:nvSpPr>
        <p:spPr>
          <a:xfrm>
            <a:off x="7920483" y="4201333"/>
            <a:ext cx="4165323" cy="2913683"/>
          </a:xfrm>
          <a:prstGeom prst="rect">
            <a:avLst/>
          </a:prstGeom>
          <a:noFill/>
        </p:spPr>
        <p:txBody>
          <a:bodyPr wrap="square" numCol="1" rtlCol="0">
            <a:noAutofit/>
          </a:bodyPr>
          <a:lstStyle/>
          <a:p>
            <a:pPr marL="7938" lvl="1" fontAlgn="base">
              <a:lnSpc>
                <a:spcPts val="2000"/>
              </a:lnSpc>
              <a:spcAft>
                <a:spcPts val="4000"/>
              </a:spcAft>
              <a:buNone/>
            </a:pPr>
            <a:r>
              <a:rPr lang="en-US" b="1">
                <a:solidFill>
                  <a:srgbClr val="444444"/>
                </a:solidFill>
                <a:latin typeface="Arial" panose="020B0604020202020204" pitchFamily="34" charset="0"/>
                <a:cs typeface="Arial" panose="020B0604020202020204" pitchFamily="34" charset="0"/>
              </a:rPr>
              <a:t>Follow a positive narrative </a:t>
            </a:r>
            <a:br>
              <a:rPr lang="en-US" b="1">
                <a:solidFill>
                  <a:srgbClr val="444444"/>
                </a:solidFill>
                <a:latin typeface="Arial" panose="020B0604020202020204" pitchFamily="34" charset="0"/>
                <a:cs typeface="Arial" panose="020B0604020202020204" pitchFamily="34" charset="0"/>
              </a:rPr>
            </a:br>
            <a:r>
              <a:rPr lang="en-US" b="1">
                <a:solidFill>
                  <a:srgbClr val="444444"/>
                </a:solidFill>
                <a:latin typeface="Arial" panose="020B0604020202020204" pitchFamily="34" charset="0"/>
                <a:cs typeface="Arial" panose="020B0604020202020204" pitchFamily="34" charset="0"/>
              </a:rPr>
              <a:t>by reinforcing solutions</a:t>
            </a:r>
          </a:p>
          <a:p>
            <a:pPr marL="7938" lvl="1" fontAlgn="base">
              <a:lnSpc>
                <a:spcPts val="2000"/>
              </a:lnSpc>
              <a:spcAft>
                <a:spcPts val="1800"/>
              </a:spcAft>
              <a:buNone/>
            </a:pPr>
            <a:r>
              <a:rPr lang="en-US" b="1">
                <a:solidFill>
                  <a:srgbClr val="444444"/>
                </a:solidFill>
                <a:latin typeface="Arial" panose="020B0604020202020204" pitchFamily="34" charset="0"/>
                <a:cs typeface="Arial" panose="020B0604020202020204" pitchFamily="34" charset="0"/>
              </a:rPr>
              <a:t>Use data </a:t>
            </a:r>
            <a:br>
              <a:rPr lang="en-US" b="1">
                <a:solidFill>
                  <a:srgbClr val="444444"/>
                </a:solidFill>
                <a:latin typeface="Arial" panose="020B0604020202020204" pitchFamily="34" charset="0"/>
                <a:cs typeface="Arial" panose="020B0604020202020204" pitchFamily="34" charset="0"/>
              </a:rPr>
            </a:br>
            <a:r>
              <a:rPr lang="en-US" b="1">
                <a:solidFill>
                  <a:srgbClr val="444444"/>
                </a:solidFill>
                <a:latin typeface="Arial" panose="020B0604020202020204" pitchFamily="34" charset="0"/>
                <a:cs typeface="Arial" panose="020B0604020202020204" pitchFamily="34" charset="0"/>
              </a:rPr>
              <a:t>strategically</a:t>
            </a:r>
          </a:p>
          <a:p>
            <a:endParaRPr lang="en-US"/>
          </a:p>
        </p:txBody>
      </p:sp>
      <p:pic>
        <p:nvPicPr>
          <p:cNvPr id="13" name="Graphic 12">
            <a:extLst>
              <a:ext uri="{FF2B5EF4-FFF2-40B4-BE49-F238E27FC236}">
                <a16:creationId xmlns:a16="http://schemas.microsoft.com/office/drawing/2014/main" id="{F36C67D1-000B-324B-A4C5-61DCFA11A2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51828" y="5087069"/>
            <a:ext cx="964147" cy="778734"/>
          </a:xfrm>
          <a:prstGeom prst="rect">
            <a:avLst/>
          </a:prstGeom>
        </p:spPr>
      </p:pic>
      <p:pic>
        <p:nvPicPr>
          <p:cNvPr id="29" name="Graphic 28">
            <a:extLst>
              <a:ext uri="{FF2B5EF4-FFF2-40B4-BE49-F238E27FC236}">
                <a16:creationId xmlns:a16="http://schemas.microsoft.com/office/drawing/2014/main" id="{525E4125-1A4A-6B4B-A9A3-E6430F5E8B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47130" y="3991797"/>
            <a:ext cx="990600" cy="800100"/>
          </a:xfrm>
          <a:prstGeom prst="rect">
            <a:avLst/>
          </a:prstGeom>
        </p:spPr>
      </p:pic>
      <p:pic>
        <p:nvPicPr>
          <p:cNvPr id="34" name="Graphic 33">
            <a:extLst>
              <a:ext uri="{FF2B5EF4-FFF2-40B4-BE49-F238E27FC236}">
                <a16:creationId xmlns:a16="http://schemas.microsoft.com/office/drawing/2014/main" id="{560E0070-55EB-5845-960E-CF588C96EE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10907" y="4062133"/>
            <a:ext cx="990600" cy="800100"/>
          </a:xfrm>
          <a:prstGeom prst="rect">
            <a:avLst/>
          </a:prstGeom>
        </p:spPr>
      </p:pic>
      <p:pic>
        <p:nvPicPr>
          <p:cNvPr id="37" name="Graphic 36" descr="Bar chart with solid fill">
            <a:extLst>
              <a:ext uri="{FF2B5EF4-FFF2-40B4-BE49-F238E27FC236}">
                <a16:creationId xmlns:a16="http://schemas.microsoft.com/office/drawing/2014/main" id="{4BF1CBE5-B011-DE48-B6E0-FB3DB5980B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77733" y="5095744"/>
            <a:ext cx="739140" cy="739140"/>
          </a:xfrm>
          <a:prstGeom prst="rect">
            <a:avLst/>
          </a:prstGeom>
        </p:spPr>
      </p:pic>
      <p:sp>
        <p:nvSpPr>
          <p:cNvPr id="28" name="Text Placeholder 2">
            <a:extLst>
              <a:ext uri="{FF2B5EF4-FFF2-40B4-BE49-F238E27FC236}">
                <a16:creationId xmlns:a16="http://schemas.microsoft.com/office/drawing/2014/main" id="{CA6FDECE-3B35-474B-9448-477D82D89FF8}"/>
              </a:ext>
            </a:extLst>
          </p:cNvPr>
          <p:cNvSpPr txBox="1">
            <a:spLocks/>
          </p:cNvSpPr>
          <p:nvPr/>
        </p:nvSpPr>
        <p:spPr>
          <a:xfrm>
            <a:off x="7597355" y="28135"/>
            <a:ext cx="4430484" cy="607559"/>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2400" b="1">
                <a:solidFill>
                  <a:schemeClr val="bg1"/>
                </a:solidFill>
                <a:latin typeface="Arial"/>
                <a:cs typeface="Arial"/>
              </a:rPr>
              <a:t>Messaging Considerations</a:t>
            </a:r>
          </a:p>
        </p:txBody>
      </p:sp>
    </p:spTree>
    <p:extLst>
      <p:ext uri="{BB962C8B-B14F-4D97-AF65-F5344CB8AC3E}">
        <p14:creationId xmlns:p14="http://schemas.microsoft.com/office/powerpoint/2010/main" val="170664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17</a:t>
            </a:fld>
            <a:endParaRPr lang="en-US"/>
          </a:p>
        </p:txBody>
      </p:sp>
      <p:sp>
        <p:nvSpPr>
          <p:cNvPr id="14" name="Content Placeholder 3">
            <a:extLst>
              <a:ext uri="{FF2B5EF4-FFF2-40B4-BE49-F238E27FC236}">
                <a16:creationId xmlns:a16="http://schemas.microsoft.com/office/drawing/2014/main" id="{6C73401F-7281-48FA-8B7F-3739A9747745}"/>
              </a:ext>
            </a:extLst>
          </p:cNvPr>
          <p:cNvSpPr txBox="1">
            <a:spLocks/>
          </p:cNvSpPr>
          <p:nvPr/>
        </p:nvSpPr>
        <p:spPr>
          <a:xfrm>
            <a:off x="3758184" y="1719072"/>
            <a:ext cx="7283855" cy="558145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lnSpc>
                <a:spcPts val="2400"/>
              </a:lnSpc>
              <a:spcBef>
                <a:spcPts val="0"/>
              </a:spcBef>
              <a:spcAft>
                <a:spcPts val="1200"/>
              </a:spcAft>
              <a:buClr>
                <a:srgbClr val="33CCCC"/>
              </a:buClr>
              <a:buFont typeface="Arial" panose="020B0604020202020204" pitchFamily="34" charset="0"/>
              <a:buChar char="•"/>
            </a:pPr>
            <a:r>
              <a:rPr lang="en-US" sz="1800" b="1">
                <a:solidFill>
                  <a:srgbClr val="444444"/>
                </a:solidFill>
                <a:latin typeface="Calibri" panose="020F0502020204030204" pitchFamily="34" charset="0"/>
                <a:cs typeface="Calibri" panose="020F0502020204030204" pitchFamily="34" charset="0"/>
              </a:rPr>
              <a:t>Consider who makes up your key audience(s)</a:t>
            </a:r>
            <a:r>
              <a:rPr lang="en-US" sz="1800">
                <a:solidFill>
                  <a:srgbClr val="444444"/>
                </a:solidFill>
                <a:latin typeface="Calibri" panose="020F0502020204030204" pitchFamily="34" charset="0"/>
                <a:cs typeface="Calibri" panose="020F0502020204030204" pitchFamily="34" charset="0"/>
              </a:rPr>
              <a:t> before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you develop messaging to make sure that your messages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speak to their unique perspectives, experiences, and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communications or language needs.</a:t>
            </a:r>
            <a:r>
              <a:rPr lang="en-US" sz="1800" i="1">
                <a:solidFill>
                  <a:srgbClr val="444444"/>
                </a:solidFill>
                <a:latin typeface="Calibri" panose="020F0502020204030204" pitchFamily="34" charset="0"/>
                <a:cs typeface="Calibri" panose="020F0502020204030204" pitchFamily="34" charset="0"/>
              </a:rPr>
              <a:t>  </a:t>
            </a:r>
          </a:p>
          <a:p>
            <a:pPr fontAlgn="base">
              <a:lnSpc>
                <a:spcPts val="2400"/>
              </a:lnSpc>
              <a:spcBef>
                <a:spcPts val="0"/>
              </a:spcBef>
              <a:spcAft>
                <a:spcPts val="1200"/>
              </a:spcAft>
              <a:buClr>
                <a:srgbClr val="33CCCC"/>
              </a:buClr>
              <a:buFont typeface="Arial" panose="020B0604020202020204" pitchFamily="34" charset="0"/>
              <a:buChar char="•"/>
            </a:pPr>
            <a:r>
              <a:rPr lang="en-US" sz="1800" b="1">
                <a:solidFill>
                  <a:srgbClr val="444444"/>
                </a:solidFill>
                <a:latin typeface="Calibri" panose="020F0502020204030204" pitchFamily="34" charset="0"/>
                <a:cs typeface="Calibri" panose="020F0502020204030204" pitchFamily="34" charset="0"/>
              </a:rPr>
              <a:t>Utilize resources to create equitable messaging</a:t>
            </a:r>
            <a:r>
              <a:rPr lang="en-US" sz="1800">
                <a:solidFill>
                  <a:srgbClr val="444444"/>
                </a:solidFill>
                <a:latin typeface="Calibri" panose="020F0502020204030204" pitchFamily="34" charset="0"/>
                <a:cs typeface="Calibri" panose="020F0502020204030204" pitchFamily="34" charset="0"/>
              </a:rPr>
              <a:t>,</a:t>
            </a:r>
            <a:r>
              <a:rPr lang="en-US" sz="1800" b="1">
                <a:solidFill>
                  <a:srgbClr val="444444"/>
                </a:solidFill>
                <a:latin typeface="Calibri" panose="020F0502020204030204" pitchFamily="34" charset="0"/>
                <a:cs typeface="Calibri" panose="020F0502020204030204" pitchFamily="34" charset="0"/>
              </a:rPr>
              <a:t> </a:t>
            </a:r>
            <a:r>
              <a:rPr lang="en-US" sz="1800">
                <a:solidFill>
                  <a:srgbClr val="444444"/>
                </a:solidFill>
                <a:latin typeface="Calibri" panose="020F0502020204030204" pitchFamily="34" charset="0"/>
                <a:cs typeface="Calibri" panose="020F0502020204030204" pitchFamily="34" charset="0"/>
              </a:rPr>
              <a:t>such as the CDC’s </a:t>
            </a:r>
            <a:r>
              <a:rPr lang="en-US" sz="1800" i="1">
                <a:solidFill>
                  <a:srgbClr val="444444"/>
                </a:solidFill>
                <a:latin typeface="Calibri" panose="020F0502020204030204" pitchFamily="34" charset="0"/>
                <a:cs typeface="Calibri" panose="020F0502020204030204" pitchFamily="34" charset="0"/>
              </a:rPr>
              <a:t>Health Equity Guiding Principles for Inclusive Communication.</a:t>
            </a:r>
            <a:endParaRPr lang="en-US" sz="1800">
              <a:solidFill>
                <a:srgbClr val="444444"/>
              </a:solidFill>
              <a:latin typeface="Calibri" panose="020F0502020204030204" pitchFamily="34" charset="0"/>
              <a:cs typeface="Calibri" panose="020F0502020204030204" pitchFamily="34" charset="0"/>
            </a:endParaRPr>
          </a:p>
          <a:p>
            <a:pPr fontAlgn="base">
              <a:lnSpc>
                <a:spcPts val="2400"/>
              </a:lnSpc>
              <a:spcBef>
                <a:spcPts val="0"/>
              </a:spcBef>
              <a:spcAft>
                <a:spcPts val="1200"/>
              </a:spcAft>
              <a:buClr>
                <a:srgbClr val="33CCCC"/>
              </a:buClr>
              <a:buFont typeface="Arial" panose="020B0604020202020204" pitchFamily="34" charset="0"/>
              <a:buChar char="•"/>
            </a:pPr>
            <a:r>
              <a:rPr lang="en-US" sz="1800" b="1">
                <a:solidFill>
                  <a:srgbClr val="444444"/>
                </a:solidFill>
                <a:latin typeface="Calibri" panose="020F0502020204030204" pitchFamily="34" charset="0"/>
                <a:cs typeface="Calibri" panose="020F0502020204030204" pitchFamily="34" charset="0"/>
              </a:rPr>
              <a:t>Collaborate with organizations that have extensive expertise working on-the-ground with various populations</a:t>
            </a:r>
            <a:r>
              <a:rPr lang="en-US" sz="1800">
                <a:solidFill>
                  <a:srgbClr val="444444"/>
                </a:solidFill>
                <a:latin typeface="Calibri" panose="020F0502020204030204" pitchFamily="34" charset="0"/>
                <a:cs typeface="Calibri" panose="020F0502020204030204" pitchFamily="34" charset="0"/>
              </a:rPr>
              <a:t>, such as tribal communities, Black or Latino communities, youth, LGBTQ populations, etc.</a:t>
            </a:r>
          </a:p>
        </p:txBody>
      </p:sp>
      <p:sp>
        <p:nvSpPr>
          <p:cNvPr id="9" name="Round Same Side Corner Rectangle 8">
            <a:extLst>
              <a:ext uri="{FF2B5EF4-FFF2-40B4-BE49-F238E27FC236}">
                <a16:creationId xmlns:a16="http://schemas.microsoft.com/office/drawing/2014/main" id="{4AFA17F2-6910-0F41-AD21-12330A14D0DF}"/>
              </a:ext>
            </a:extLst>
          </p:cNvPr>
          <p:cNvSpPr/>
          <p:nvPr/>
        </p:nvSpPr>
        <p:spPr>
          <a:xfrm rot="10800000">
            <a:off x="7597354" y="-3014"/>
            <a:ext cx="4430484" cy="638707"/>
          </a:xfrm>
          <a:prstGeom prst="round2SameRect">
            <a:avLst>
              <a:gd name="adj1" fmla="val 50000"/>
              <a:gd name="adj2" fmla="val 0"/>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BD771F49-06D9-DB41-AF6D-860609A77523}"/>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17</a:t>
            </a:fld>
            <a:endParaRPr lang="en-US"/>
          </a:p>
        </p:txBody>
      </p:sp>
      <p:sp>
        <p:nvSpPr>
          <p:cNvPr id="12" name="Slide Number Placeholder 3">
            <a:extLst>
              <a:ext uri="{FF2B5EF4-FFF2-40B4-BE49-F238E27FC236}">
                <a16:creationId xmlns:a16="http://schemas.microsoft.com/office/drawing/2014/main" id="{69D16FC4-BD97-304D-942B-366AB42CFB9F}"/>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17</a:t>
            </a:fld>
            <a:endParaRPr lang="en-US"/>
          </a:p>
        </p:txBody>
      </p:sp>
      <p:sp>
        <p:nvSpPr>
          <p:cNvPr id="15" name="Slide Number Placeholder 3">
            <a:extLst>
              <a:ext uri="{FF2B5EF4-FFF2-40B4-BE49-F238E27FC236}">
                <a16:creationId xmlns:a16="http://schemas.microsoft.com/office/drawing/2014/main" id="{954EAE47-CF35-1144-9768-30553AE9843C}"/>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17</a:t>
            </a:fld>
            <a:endParaRPr lang="en-US"/>
          </a:p>
        </p:txBody>
      </p:sp>
      <p:sp>
        <p:nvSpPr>
          <p:cNvPr id="16" name="Rectangle 15">
            <a:extLst>
              <a:ext uri="{FF2B5EF4-FFF2-40B4-BE49-F238E27FC236}">
                <a16:creationId xmlns:a16="http://schemas.microsoft.com/office/drawing/2014/main" id="{7A0B9953-FDBA-E542-A434-C62133C2AEA1}"/>
              </a:ext>
            </a:extLst>
          </p:cNvPr>
          <p:cNvSpPr/>
          <p:nvPr/>
        </p:nvSpPr>
        <p:spPr>
          <a:xfrm rot="5400000" flipH="1" flipV="1">
            <a:off x="-1604892" y="1604888"/>
            <a:ext cx="6544654" cy="3334872"/>
          </a:xfrm>
          <a:prstGeom prst="rect">
            <a:avLst/>
          </a:prstGeom>
          <a:solidFill>
            <a:srgbClr val="3AB6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7" name="Text Placeholder 2">
            <a:extLst>
              <a:ext uri="{FF2B5EF4-FFF2-40B4-BE49-F238E27FC236}">
                <a16:creationId xmlns:a16="http://schemas.microsoft.com/office/drawing/2014/main" id="{89E79A2F-23F7-4F4E-B2B9-D9867CE1DD4E}"/>
              </a:ext>
            </a:extLst>
          </p:cNvPr>
          <p:cNvSpPr txBox="1">
            <a:spLocks/>
          </p:cNvSpPr>
          <p:nvPr/>
        </p:nvSpPr>
        <p:spPr>
          <a:xfrm>
            <a:off x="-2" y="2956855"/>
            <a:ext cx="3344812" cy="630936"/>
          </a:xfrm>
          <a:prstGeom prst="rect">
            <a:avLst/>
          </a:prstGeom>
        </p:spPr>
        <p:txBody>
          <a:bodyPr anchor="ctr">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3300" b="1">
                <a:solidFill>
                  <a:srgbClr val="444444"/>
                </a:solidFill>
                <a:latin typeface="Arial"/>
                <a:cs typeface="Arial"/>
              </a:rPr>
              <a:t>Tailoring 988</a:t>
            </a:r>
            <a:br>
              <a:rPr lang="en-US" sz="3300" b="1">
                <a:solidFill>
                  <a:srgbClr val="444444"/>
                </a:solidFill>
                <a:latin typeface="Arial"/>
                <a:cs typeface="Arial"/>
              </a:rPr>
            </a:br>
            <a:r>
              <a:rPr lang="en-US" sz="3300" b="1">
                <a:solidFill>
                  <a:srgbClr val="444444"/>
                </a:solidFill>
                <a:latin typeface="Arial"/>
                <a:cs typeface="Arial"/>
              </a:rPr>
              <a:t>Messaging for </a:t>
            </a:r>
            <a:r>
              <a:rPr lang="en-US" sz="3300" b="1">
                <a:solidFill>
                  <a:schemeClr val="bg1"/>
                </a:solidFill>
                <a:latin typeface="Arial"/>
                <a:cs typeface="Arial"/>
              </a:rPr>
              <a:t>Your Audience</a:t>
            </a:r>
          </a:p>
        </p:txBody>
      </p:sp>
      <p:sp>
        <p:nvSpPr>
          <p:cNvPr id="18" name="Rectangle 17">
            <a:extLst>
              <a:ext uri="{FF2B5EF4-FFF2-40B4-BE49-F238E27FC236}">
                <a16:creationId xmlns:a16="http://schemas.microsoft.com/office/drawing/2014/main" id="{02B30A06-FBAE-BE4F-9F94-0AF4EBF6C9F6}"/>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9" name="Slide Number Placeholder 3">
            <a:extLst>
              <a:ext uri="{FF2B5EF4-FFF2-40B4-BE49-F238E27FC236}">
                <a16:creationId xmlns:a16="http://schemas.microsoft.com/office/drawing/2014/main" id="{BF6D7B2F-E0B2-B743-A298-8D76715C2EB4}"/>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17</a:t>
            </a:fld>
            <a:endParaRPr lang="en-US"/>
          </a:p>
        </p:txBody>
      </p:sp>
      <p:sp>
        <p:nvSpPr>
          <p:cNvPr id="20" name="Slide Number Placeholder 3">
            <a:extLst>
              <a:ext uri="{FF2B5EF4-FFF2-40B4-BE49-F238E27FC236}">
                <a16:creationId xmlns:a16="http://schemas.microsoft.com/office/drawing/2014/main" id="{D5FF1080-8929-334C-B08A-016138D64DB0}"/>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17</a:t>
            </a:fld>
            <a:endParaRPr lang="en-US"/>
          </a:p>
        </p:txBody>
      </p:sp>
      <p:sp>
        <p:nvSpPr>
          <p:cNvPr id="22" name="Slide Number Placeholder 3">
            <a:extLst>
              <a:ext uri="{FF2B5EF4-FFF2-40B4-BE49-F238E27FC236}">
                <a16:creationId xmlns:a16="http://schemas.microsoft.com/office/drawing/2014/main" id="{51DD4948-F211-1043-8759-AFF2A142664B}"/>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17</a:t>
            </a:fld>
            <a:endParaRPr lang="en-US"/>
          </a:p>
        </p:txBody>
      </p:sp>
      <p:sp>
        <p:nvSpPr>
          <p:cNvPr id="24" name="Rectangle 23">
            <a:extLst>
              <a:ext uri="{FF2B5EF4-FFF2-40B4-BE49-F238E27FC236}">
                <a16:creationId xmlns:a16="http://schemas.microsoft.com/office/drawing/2014/main" id="{A9C58D3B-05E3-8442-96BD-5AE5D2AA5454}"/>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B9A984D6-71A6-5A43-A44F-BF31B0B72BBC}"/>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6" name="Slide Number Placeholder 5">
            <a:extLst>
              <a:ext uri="{FF2B5EF4-FFF2-40B4-BE49-F238E27FC236}">
                <a16:creationId xmlns:a16="http://schemas.microsoft.com/office/drawing/2014/main" id="{FBD88BD8-1745-A648-8933-FA559216B66A}"/>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17</a:t>
            </a:fld>
            <a:endParaRPr lang="en-US">
              <a:solidFill>
                <a:schemeClr val="bg1"/>
              </a:solidFill>
            </a:endParaRPr>
          </a:p>
        </p:txBody>
      </p:sp>
      <p:pic>
        <p:nvPicPr>
          <p:cNvPr id="27" name="Graphic 26">
            <a:extLst>
              <a:ext uri="{FF2B5EF4-FFF2-40B4-BE49-F238E27FC236}">
                <a16:creationId xmlns:a16="http://schemas.microsoft.com/office/drawing/2014/main" id="{95B52795-1BF5-9547-89DD-6B188BCBD42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pic>
        <p:nvPicPr>
          <p:cNvPr id="28" name="Picture 27">
            <a:extLst>
              <a:ext uri="{FF2B5EF4-FFF2-40B4-BE49-F238E27FC236}">
                <a16:creationId xmlns:a16="http://schemas.microsoft.com/office/drawing/2014/main" id="{946EF4BD-0520-3543-A552-2567458BECC2}"/>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1000" contrast="-2000"/>
                    </a14:imgEffect>
                  </a14:imgLayer>
                </a14:imgProps>
              </a:ext>
              <a:ext uri="{28A0092B-C50C-407E-A947-70E740481C1C}">
                <a14:useLocalDpi xmlns:a14="http://schemas.microsoft.com/office/drawing/2010/main"/>
              </a:ext>
            </a:extLst>
          </a:blip>
          <a:srcRect/>
          <a:stretch/>
        </p:blipFill>
        <p:spPr>
          <a:xfrm>
            <a:off x="9739159" y="935954"/>
            <a:ext cx="1874663" cy="1875416"/>
          </a:xfrm>
          <a:prstGeom prst="ellipse">
            <a:avLst/>
          </a:prstGeom>
        </p:spPr>
      </p:pic>
      <p:sp>
        <p:nvSpPr>
          <p:cNvPr id="21" name="Text Placeholder 2">
            <a:extLst>
              <a:ext uri="{FF2B5EF4-FFF2-40B4-BE49-F238E27FC236}">
                <a16:creationId xmlns:a16="http://schemas.microsoft.com/office/drawing/2014/main" id="{56F80636-05CA-B34B-8446-41373629458E}"/>
              </a:ext>
            </a:extLst>
          </p:cNvPr>
          <p:cNvSpPr txBox="1">
            <a:spLocks/>
          </p:cNvSpPr>
          <p:nvPr/>
        </p:nvSpPr>
        <p:spPr>
          <a:xfrm>
            <a:off x="7597355" y="28135"/>
            <a:ext cx="4430484" cy="607559"/>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2400" b="1">
                <a:solidFill>
                  <a:schemeClr val="bg1"/>
                </a:solidFill>
                <a:latin typeface="Arial"/>
                <a:cs typeface="Arial"/>
              </a:rPr>
              <a:t>Messaging Considerations</a:t>
            </a:r>
          </a:p>
        </p:txBody>
      </p:sp>
    </p:spTree>
    <p:extLst>
      <p:ext uri="{BB962C8B-B14F-4D97-AF65-F5344CB8AC3E}">
        <p14:creationId xmlns:p14="http://schemas.microsoft.com/office/powerpoint/2010/main" val="154452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18</a:t>
            </a:fld>
            <a:endParaRPr lang="en-US"/>
          </a:p>
        </p:txBody>
      </p:sp>
      <p:sp>
        <p:nvSpPr>
          <p:cNvPr id="14" name="Content Placeholder 3">
            <a:extLst>
              <a:ext uri="{FF2B5EF4-FFF2-40B4-BE49-F238E27FC236}">
                <a16:creationId xmlns:a16="http://schemas.microsoft.com/office/drawing/2014/main" id="{6C73401F-7281-48FA-8B7F-3739A9747745}"/>
              </a:ext>
            </a:extLst>
          </p:cNvPr>
          <p:cNvSpPr txBox="1">
            <a:spLocks/>
          </p:cNvSpPr>
          <p:nvPr/>
        </p:nvSpPr>
        <p:spPr>
          <a:xfrm>
            <a:off x="3758184" y="1719072"/>
            <a:ext cx="7690063" cy="526143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lnSpc>
                <a:spcPts val="2400"/>
              </a:lnSpc>
              <a:spcAft>
                <a:spcPts val="1200"/>
              </a:spcAft>
              <a:buClr>
                <a:srgbClr val="33CCCC"/>
              </a:buClr>
              <a:buFont typeface="Arial" panose="020B0604020202020204" pitchFamily="34" charset="0"/>
              <a:buChar char="•"/>
            </a:pPr>
            <a:r>
              <a:rPr lang="en-US" sz="1800" b="1">
                <a:solidFill>
                  <a:srgbClr val="444444"/>
                </a:solidFill>
                <a:latin typeface="Calibri" panose="020F0502020204030204" pitchFamily="34" charset="0"/>
                <a:cs typeface="Calibri" panose="020F0502020204030204" pitchFamily="34" charset="0"/>
              </a:rPr>
              <a:t>Partner with (local/national) champions </a:t>
            </a:r>
            <a:r>
              <a:rPr lang="en-US" sz="1800">
                <a:solidFill>
                  <a:srgbClr val="444444"/>
                </a:solidFill>
                <a:latin typeface="Calibri" panose="020F0502020204030204" pitchFamily="34" charset="0"/>
                <a:cs typeface="Calibri" panose="020F0502020204030204" pitchFamily="34" charset="0"/>
              </a:rPr>
              <a:t>to</a:t>
            </a:r>
            <a:r>
              <a:rPr lang="en-US" sz="1800" b="1">
                <a:solidFill>
                  <a:srgbClr val="444444"/>
                </a:solidFill>
                <a:latin typeface="Calibri" panose="020F0502020204030204" pitchFamily="34" charset="0"/>
                <a:cs typeface="Calibri" panose="020F0502020204030204" pitchFamily="34" charset="0"/>
              </a:rPr>
              <a:t> </a:t>
            </a:r>
            <a:r>
              <a:rPr lang="en-US" sz="1800">
                <a:solidFill>
                  <a:srgbClr val="444444"/>
                </a:solidFill>
                <a:latin typeface="Calibri" panose="020F0502020204030204" pitchFamily="34" charset="0"/>
                <a:cs typeface="Calibri" panose="020F0502020204030204" pitchFamily="34" charset="0"/>
              </a:rPr>
              <a:t>help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get the word out to your audiences/within your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communities through authoritative sources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(e.g., faith leaders, media, decisionmakers) </a:t>
            </a:r>
            <a:br>
              <a:rPr lang="en-US" sz="1800">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of information among your audiences.</a:t>
            </a:r>
          </a:p>
          <a:p>
            <a:pPr fontAlgn="base">
              <a:lnSpc>
                <a:spcPts val="2400"/>
              </a:lnSpc>
              <a:spcAft>
                <a:spcPts val="1200"/>
              </a:spcAft>
              <a:buClr>
                <a:srgbClr val="33CCCC"/>
              </a:buClr>
              <a:buFont typeface="Arial" panose="020B0604020202020204" pitchFamily="34" charset="0"/>
              <a:buChar char="•"/>
            </a:pPr>
            <a:r>
              <a:rPr lang="en-US" sz="1800" b="1">
                <a:solidFill>
                  <a:srgbClr val="444444"/>
                </a:solidFill>
                <a:latin typeface="Calibri" panose="020F0502020204030204" pitchFamily="34" charset="0"/>
                <a:cs typeface="Calibri" panose="020F0502020204030204" pitchFamily="34" charset="0"/>
              </a:rPr>
              <a:t>Engage storytellers with diverse perspectives </a:t>
            </a:r>
            <a:br>
              <a:rPr lang="en-US" sz="1800" b="1">
                <a:solidFill>
                  <a:srgbClr val="444444"/>
                </a:solidFill>
                <a:latin typeface="Calibri" panose="020F0502020204030204" pitchFamily="34" charset="0"/>
                <a:cs typeface="Calibri" panose="020F0502020204030204" pitchFamily="34" charset="0"/>
              </a:rPr>
            </a:br>
            <a:r>
              <a:rPr lang="en-US" sz="1800" b="1">
                <a:solidFill>
                  <a:srgbClr val="444444"/>
                </a:solidFill>
                <a:latin typeface="Calibri" panose="020F0502020204030204" pitchFamily="34" charset="0"/>
                <a:cs typeface="Calibri" panose="020F0502020204030204" pitchFamily="34" charset="0"/>
              </a:rPr>
              <a:t>(e.g., gender, age, race, ethnicity, etc.) and lived experiences </a:t>
            </a:r>
            <a:br>
              <a:rPr lang="en-US" sz="1800" b="1">
                <a:solidFill>
                  <a:srgbClr val="444444"/>
                </a:solidFill>
                <a:latin typeface="Calibri" panose="020F0502020204030204" pitchFamily="34" charset="0"/>
                <a:cs typeface="Calibri" panose="020F0502020204030204" pitchFamily="34" charset="0"/>
              </a:rPr>
            </a:br>
            <a:r>
              <a:rPr lang="en-US" sz="1800">
                <a:solidFill>
                  <a:srgbClr val="444444"/>
                </a:solidFill>
                <a:latin typeface="Calibri" panose="020F0502020204030204" pitchFamily="34" charset="0"/>
                <a:cs typeface="Calibri" panose="020F0502020204030204" pitchFamily="34" charset="0"/>
              </a:rPr>
              <a:t>who can speak to the value of support and help to promote resources.</a:t>
            </a:r>
          </a:p>
          <a:p>
            <a:pPr fontAlgn="base">
              <a:lnSpc>
                <a:spcPts val="2400"/>
              </a:lnSpc>
              <a:spcAft>
                <a:spcPts val="1200"/>
              </a:spcAft>
              <a:buClr>
                <a:srgbClr val="33CCCC"/>
              </a:buClr>
              <a:buFont typeface="Arial" panose="020B0604020202020204" pitchFamily="34" charset="0"/>
              <a:buChar char="•"/>
            </a:pPr>
            <a:r>
              <a:rPr lang="en-US" sz="1800" b="1">
                <a:solidFill>
                  <a:srgbClr val="444444"/>
                </a:solidFill>
                <a:latin typeface="Calibri" panose="020F0502020204030204" pitchFamily="34" charset="0"/>
                <a:cs typeface="Calibri" panose="020F0502020204030204" pitchFamily="34" charset="0"/>
              </a:rPr>
              <a:t>Connect with news media and encourage their use of best reporting practices</a:t>
            </a:r>
            <a:r>
              <a:rPr lang="en-US" sz="1800">
                <a:solidFill>
                  <a:srgbClr val="444444"/>
                </a:solidFill>
                <a:latin typeface="Calibri" panose="020F0502020204030204" pitchFamily="34" charset="0"/>
                <a:cs typeface="Calibri" panose="020F0502020204030204" pitchFamily="34" charset="0"/>
              </a:rPr>
              <a:t>, including the 988 Messaging Framework Media Toolkit.</a:t>
            </a:r>
          </a:p>
          <a:p>
            <a:pPr fontAlgn="base">
              <a:spcAft>
                <a:spcPts val="1200"/>
              </a:spcAft>
            </a:pPr>
            <a:endParaRPr lang="en-US">
              <a:latin typeface="+mj-lt"/>
              <a:cs typeface="Arial"/>
            </a:endParaRPr>
          </a:p>
        </p:txBody>
      </p:sp>
      <p:sp>
        <p:nvSpPr>
          <p:cNvPr id="9" name="Round Same Side Corner Rectangle 8">
            <a:extLst>
              <a:ext uri="{FF2B5EF4-FFF2-40B4-BE49-F238E27FC236}">
                <a16:creationId xmlns:a16="http://schemas.microsoft.com/office/drawing/2014/main" id="{7D774343-EEFB-C04F-B983-117E194EDBF2}"/>
              </a:ext>
            </a:extLst>
          </p:cNvPr>
          <p:cNvSpPr/>
          <p:nvPr/>
        </p:nvSpPr>
        <p:spPr>
          <a:xfrm rot="10800000">
            <a:off x="7597354" y="-3014"/>
            <a:ext cx="4430484" cy="638707"/>
          </a:xfrm>
          <a:prstGeom prst="round2SameRect">
            <a:avLst>
              <a:gd name="adj1" fmla="val 50000"/>
              <a:gd name="adj2" fmla="val 0"/>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E9066C9A-8DD4-7E49-89CE-07E2336C79A1}"/>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18</a:t>
            </a:fld>
            <a:endParaRPr lang="en-US"/>
          </a:p>
        </p:txBody>
      </p:sp>
      <p:sp>
        <p:nvSpPr>
          <p:cNvPr id="12" name="Slide Number Placeholder 3">
            <a:extLst>
              <a:ext uri="{FF2B5EF4-FFF2-40B4-BE49-F238E27FC236}">
                <a16:creationId xmlns:a16="http://schemas.microsoft.com/office/drawing/2014/main" id="{51753AA7-9A71-B043-B75C-57DC05444783}"/>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18</a:t>
            </a:fld>
            <a:endParaRPr lang="en-US"/>
          </a:p>
        </p:txBody>
      </p:sp>
      <p:sp>
        <p:nvSpPr>
          <p:cNvPr id="15" name="Slide Number Placeholder 3">
            <a:extLst>
              <a:ext uri="{FF2B5EF4-FFF2-40B4-BE49-F238E27FC236}">
                <a16:creationId xmlns:a16="http://schemas.microsoft.com/office/drawing/2014/main" id="{3AB5F2CF-127A-4C46-BB3A-91D22A0427F4}"/>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18</a:t>
            </a:fld>
            <a:endParaRPr lang="en-US"/>
          </a:p>
        </p:txBody>
      </p:sp>
      <p:sp>
        <p:nvSpPr>
          <p:cNvPr id="16" name="Slide Number Placeholder 3">
            <a:extLst>
              <a:ext uri="{FF2B5EF4-FFF2-40B4-BE49-F238E27FC236}">
                <a16:creationId xmlns:a16="http://schemas.microsoft.com/office/drawing/2014/main" id="{7E13AD63-B3E3-D947-942E-0B77B5877945}"/>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18</a:t>
            </a:fld>
            <a:endParaRPr lang="en-US"/>
          </a:p>
        </p:txBody>
      </p:sp>
      <p:sp>
        <p:nvSpPr>
          <p:cNvPr id="17" name="Rectangle 16">
            <a:extLst>
              <a:ext uri="{FF2B5EF4-FFF2-40B4-BE49-F238E27FC236}">
                <a16:creationId xmlns:a16="http://schemas.microsoft.com/office/drawing/2014/main" id="{F184676E-018D-3C4F-BB30-A2E5F287C705}"/>
              </a:ext>
            </a:extLst>
          </p:cNvPr>
          <p:cNvSpPr/>
          <p:nvPr/>
        </p:nvSpPr>
        <p:spPr>
          <a:xfrm rot="5400000" flipH="1" flipV="1">
            <a:off x="-1604892" y="1604888"/>
            <a:ext cx="6544654" cy="3334872"/>
          </a:xfrm>
          <a:prstGeom prst="rect">
            <a:avLst/>
          </a:prstGeom>
          <a:solidFill>
            <a:srgbClr val="3AB6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8" name="Text Placeholder 2">
            <a:extLst>
              <a:ext uri="{FF2B5EF4-FFF2-40B4-BE49-F238E27FC236}">
                <a16:creationId xmlns:a16="http://schemas.microsoft.com/office/drawing/2014/main" id="{CA052DBA-B7D3-1847-B5E3-7D27BE2A22CC}"/>
              </a:ext>
            </a:extLst>
          </p:cNvPr>
          <p:cNvSpPr txBox="1">
            <a:spLocks/>
          </p:cNvSpPr>
          <p:nvPr/>
        </p:nvSpPr>
        <p:spPr>
          <a:xfrm>
            <a:off x="-2" y="2956855"/>
            <a:ext cx="3344812" cy="630936"/>
          </a:xfrm>
          <a:prstGeom prst="rect">
            <a:avLst/>
          </a:prstGeom>
        </p:spPr>
        <p:txBody>
          <a:bodyPr anchor="ctr">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3300" b="1">
                <a:solidFill>
                  <a:schemeClr val="bg1"/>
                </a:solidFill>
                <a:latin typeface="Arial"/>
                <a:cs typeface="Arial"/>
              </a:rPr>
              <a:t>Amplifying</a:t>
            </a:r>
            <a:br>
              <a:rPr lang="en-US" sz="3300" b="1">
                <a:solidFill>
                  <a:schemeClr val="bg1"/>
                </a:solidFill>
                <a:latin typeface="Arial"/>
                <a:cs typeface="Arial"/>
              </a:rPr>
            </a:br>
            <a:r>
              <a:rPr lang="en-US" sz="3300" b="1">
                <a:solidFill>
                  <a:srgbClr val="444444"/>
                </a:solidFill>
                <a:latin typeface="Arial"/>
                <a:cs typeface="Arial"/>
              </a:rPr>
              <a:t>Your Message</a:t>
            </a:r>
          </a:p>
        </p:txBody>
      </p:sp>
      <p:sp>
        <p:nvSpPr>
          <p:cNvPr id="19" name="Rectangle 18">
            <a:extLst>
              <a:ext uri="{FF2B5EF4-FFF2-40B4-BE49-F238E27FC236}">
                <a16:creationId xmlns:a16="http://schemas.microsoft.com/office/drawing/2014/main" id="{28D03FEA-BDED-C147-A6CE-ACF447A6CCF1}"/>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20" name="Slide Number Placeholder 3">
            <a:extLst>
              <a:ext uri="{FF2B5EF4-FFF2-40B4-BE49-F238E27FC236}">
                <a16:creationId xmlns:a16="http://schemas.microsoft.com/office/drawing/2014/main" id="{17D45FD9-4A76-774C-AE02-FBA4841D4E1C}"/>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18</a:t>
            </a:fld>
            <a:endParaRPr lang="en-US"/>
          </a:p>
        </p:txBody>
      </p:sp>
      <p:sp>
        <p:nvSpPr>
          <p:cNvPr id="22" name="Slide Number Placeholder 3">
            <a:extLst>
              <a:ext uri="{FF2B5EF4-FFF2-40B4-BE49-F238E27FC236}">
                <a16:creationId xmlns:a16="http://schemas.microsoft.com/office/drawing/2014/main" id="{376525F9-33C4-5445-B983-EC363BAA1DB6}"/>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18</a:t>
            </a:fld>
            <a:endParaRPr lang="en-US"/>
          </a:p>
        </p:txBody>
      </p:sp>
      <p:sp>
        <p:nvSpPr>
          <p:cNvPr id="24" name="Slide Number Placeholder 3">
            <a:extLst>
              <a:ext uri="{FF2B5EF4-FFF2-40B4-BE49-F238E27FC236}">
                <a16:creationId xmlns:a16="http://schemas.microsoft.com/office/drawing/2014/main" id="{98FC476D-B2A4-554D-BF5D-FE2C6016CA44}"/>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18</a:t>
            </a:fld>
            <a:endParaRPr lang="en-US"/>
          </a:p>
        </p:txBody>
      </p:sp>
      <p:sp>
        <p:nvSpPr>
          <p:cNvPr id="25" name="Rectangle 24">
            <a:extLst>
              <a:ext uri="{FF2B5EF4-FFF2-40B4-BE49-F238E27FC236}">
                <a16:creationId xmlns:a16="http://schemas.microsoft.com/office/drawing/2014/main" id="{01AD967C-1ED3-3249-8A96-C278AB146F9E}"/>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CC50E84F-547E-584D-96EF-1605E37DE8E1}"/>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7" name="Slide Number Placeholder 5">
            <a:extLst>
              <a:ext uri="{FF2B5EF4-FFF2-40B4-BE49-F238E27FC236}">
                <a16:creationId xmlns:a16="http://schemas.microsoft.com/office/drawing/2014/main" id="{01B5E12F-FA3E-B64C-BDA2-684BDEA2892C}"/>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18</a:t>
            </a:fld>
            <a:endParaRPr lang="en-US">
              <a:solidFill>
                <a:schemeClr val="bg1"/>
              </a:solidFill>
            </a:endParaRPr>
          </a:p>
        </p:txBody>
      </p:sp>
      <p:pic>
        <p:nvPicPr>
          <p:cNvPr id="28" name="Graphic 27">
            <a:extLst>
              <a:ext uri="{FF2B5EF4-FFF2-40B4-BE49-F238E27FC236}">
                <a16:creationId xmlns:a16="http://schemas.microsoft.com/office/drawing/2014/main" id="{AE63F8EE-1328-814E-B7BE-9213415FBA3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grpSp>
        <p:nvGrpSpPr>
          <p:cNvPr id="29" name="Group 28">
            <a:extLst>
              <a:ext uri="{FF2B5EF4-FFF2-40B4-BE49-F238E27FC236}">
                <a16:creationId xmlns:a16="http://schemas.microsoft.com/office/drawing/2014/main" id="{85EC2E1A-109D-3C4D-8968-51837AFDAE7E}"/>
              </a:ext>
            </a:extLst>
          </p:cNvPr>
          <p:cNvGrpSpPr/>
          <p:nvPr/>
        </p:nvGrpSpPr>
        <p:grpSpPr>
          <a:xfrm>
            <a:off x="9105097" y="1085850"/>
            <a:ext cx="2343150" cy="2343150"/>
            <a:chOff x="6727498" y="1086979"/>
            <a:chExt cx="2573686" cy="2573686"/>
          </a:xfrm>
        </p:grpSpPr>
        <p:pic>
          <p:nvPicPr>
            <p:cNvPr id="30" name="Picture 29">
              <a:extLst>
                <a:ext uri="{FF2B5EF4-FFF2-40B4-BE49-F238E27FC236}">
                  <a16:creationId xmlns:a16="http://schemas.microsoft.com/office/drawing/2014/main" id="{D1ED505D-0449-6D4A-82CD-12C3CDC1683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727498" y="1086979"/>
              <a:ext cx="2573686" cy="2573686"/>
            </a:xfrm>
            <a:prstGeom prst="rect">
              <a:avLst/>
            </a:prstGeom>
          </p:spPr>
        </p:pic>
        <p:pic>
          <p:nvPicPr>
            <p:cNvPr id="31" name="Picture 30">
              <a:extLst>
                <a:ext uri="{FF2B5EF4-FFF2-40B4-BE49-F238E27FC236}">
                  <a16:creationId xmlns:a16="http://schemas.microsoft.com/office/drawing/2014/main" id="{5AA2CBFC-A659-234F-BE34-AD2A3467B80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124673" y="3261376"/>
              <a:ext cx="446733" cy="264440"/>
            </a:xfrm>
            <a:prstGeom prst="rect">
              <a:avLst/>
            </a:prstGeom>
            <a:effectLst>
              <a:softEdge rad="25400"/>
            </a:effectLst>
          </p:spPr>
        </p:pic>
        <p:pic>
          <p:nvPicPr>
            <p:cNvPr id="32" name="Picture 31">
              <a:extLst>
                <a:ext uri="{FF2B5EF4-FFF2-40B4-BE49-F238E27FC236}">
                  <a16:creationId xmlns:a16="http://schemas.microsoft.com/office/drawing/2014/main" id="{7FE3439F-7E0A-4D43-990A-B37DF03F439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418290" y="3256401"/>
              <a:ext cx="446733" cy="264440"/>
            </a:xfrm>
            <a:prstGeom prst="rect">
              <a:avLst/>
            </a:prstGeom>
            <a:effectLst>
              <a:softEdge rad="25400"/>
            </a:effectLst>
          </p:spPr>
        </p:pic>
        <p:sp>
          <p:nvSpPr>
            <p:cNvPr id="33" name="Circular Arrow 32">
              <a:extLst>
                <a:ext uri="{FF2B5EF4-FFF2-40B4-BE49-F238E27FC236}">
                  <a16:creationId xmlns:a16="http://schemas.microsoft.com/office/drawing/2014/main" id="{3EB7DD34-D892-C740-BD69-84C538ECF291}"/>
                </a:ext>
              </a:extLst>
            </p:cNvPr>
            <p:cNvSpPr/>
            <p:nvPr/>
          </p:nvSpPr>
          <p:spPr>
            <a:xfrm rot="3749331">
              <a:off x="7273325" y="1611457"/>
              <a:ext cx="1452163" cy="1452163"/>
            </a:xfrm>
            <a:prstGeom prst="circularArrow">
              <a:avLst>
                <a:gd name="adj1" fmla="val 11353"/>
                <a:gd name="adj2" fmla="val 1022468"/>
                <a:gd name="adj3" fmla="val 16864597"/>
                <a:gd name="adj4" fmla="val 9479097"/>
                <a:gd name="adj5" fmla="val 12701"/>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 Placeholder 2">
            <a:extLst>
              <a:ext uri="{FF2B5EF4-FFF2-40B4-BE49-F238E27FC236}">
                <a16:creationId xmlns:a16="http://schemas.microsoft.com/office/drawing/2014/main" id="{BDCF412D-11FE-6048-B7EA-BD8047227C34}"/>
              </a:ext>
            </a:extLst>
          </p:cNvPr>
          <p:cNvSpPr txBox="1">
            <a:spLocks/>
          </p:cNvSpPr>
          <p:nvPr/>
        </p:nvSpPr>
        <p:spPr>
          <a:xfrm>
            <a:off x="7597355" y="28135"/>
            <a:ext cx="4430484" cy="607559"/>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3600"/>
              </a:lnSpc>
              <a:spcBef>
                <a:spcPts val="0"/>
              </a:spcBef>
              <a:buNone/>
              <a:tabLst>
                <a:tab pos="2509838" algn="l"/>
              </a:tabLst>
            </a:pPr>
            <a:r>
              <a:rPr lang="en-US" sz="2400" b="1">
                <a:solidFill>
                  <a:schemeClr val="bg1"/>
                </a:solidFill>
                <a:latin typeface="Arial"/>
                <a:cs typeface="Arial"/>
              </a:rPr>
              <a:t>Messaging Considerations</a:t>
            </a:r>
          </a:p>
        </p:txBody>
      </p:sp>
    </p:spTree>
    <p:extLst>
      <p:ext uri="{BB962C8B-B14F-4D97-AF65-F5344CB8AC3E}">
        <p14:creationId xmlns:p14="http://schemas.microsoft.com/office/powerpoint/2010/main" val="277458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ECDC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37DB42-C54D-2B47-9A82-7808BC5148B0}"/>
              </a:ext>
            </a:extLst>
          </p:cNvPr>
          <p:cNvSpPr txBox="1">
            <a:spLocks/>
          </p:cNvSpPr>
          <p:nvPr/>
        </p:nvSpPr>
        <p:spPr>
          <a:xfrm>
            <a:off x="2769576" y="1550445"/>
            <a:ext cx="6172200" cy="2941098"/>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2"/>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2"/>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2"/>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600"/>
              </a:lnSpc>
              <a:buFontTx/>
              <a:buNone/>
            </a:pPr>
            <a:r>
              <a:rPr lang="en-US" sz="2400" b="1">
                <a:solidFill>
                  <a:srgbClr val="444444"/>
                </a:solidFill>
              </a:rPr>
              <a:t>Disclaimer: </a:t>
            </a:r>
            <a:br>
              <a:rPr lang="en-US" sz="2400" b="1">
                <a:solidFill>
                  <a:srgbClr val="444444"/>
                </a:solidFill>
              </a:rPr>
            </a:br>
            <a:r>
              <a:rPr lang="en-US" sz="1800">
                <a:solidFill>
                  <a:srgbClr val="444444"/>
                </a:solidFill>
                <a:latin typeface="+mn-lt"/>
              </a:rPr>
              <a:t>The purpose of this tailorable deck is to educate the field about the importance of aligned messaging and provide an overview of the nation’s 988 Messaging Framework. Please do not use the images in this deck for other purposes.</a:t>
            </a:r>
            <a:br>
              <a:rPr lang="en-US" sz="2000">
                <a:solidFill>
                  <a:srgbClr val="444444"/>
                </a:solidFill>
                <a:latin typeface="+mn-lt"/>
              </a:rPr>
            </a:br>
            <a:endParaRPr lang="en-US" sz="2000">
              <a:solidFill>
                <a:srgbClr val="444444"/>
              </a:solidFill>
              <a:latin typeface="+mn-lt"/>
            </a:endParaRPr>
          </a:p>
          <a:p>
            <a:pPr marL="0" indent="0">
              <a:lnSpc>
                <a:spcPts val="2600"/>
              </a:lnSpc>
              <a:buFontTx/>
              <a:buNone/>
            </a:pPr>
            <a:r>
              <a:rPr lang="en-US" sz="2400" b="1">
                <a:solidFill>
                  <a:srgbClr val="444444"/>
                </a:solidFill>
              </a:rPr>
              <a:t>Recommendation: </a:t>
            </a:r>
            <a:br>
              <a:rPr lang="en-US" sz="2400" b="1">
                <a:solidFill>
                  <a:srgbClr val="444444"/>
                </a:solidFill>
              </a:rPr>
            </a:br>
            <a:r>
              <a:rPr lang="en-US" sz="1800">
                <a:solidFill>
                  <a:srgbClr val="444444"/>
                </a:solidFill>
                <a:latin typeface="+mn-lt"/>
              </a:rPr>
              <a:t>We encourage the user of this presentation to tailor the presentation, as appropriate, such as adding your logo or other relevant information to meet the needs of the audience(s). </a:t>
            </a:r>
          </a:p>
          <a:p>
            <a:pPr marL="0" indent="0">
              <a:buFontTx/>
              <a:buNone/>
            </a:pPr>
            <a:endParaRPr lang="en-US"/>
          </a:p>
        </p:txBody>
      </p:sp>
    </p:spTree>
    <p:extLst>
      <p:ext uri="{BB962C8B-B14F-4D97-AF65-F5344CB8AC3E}">
        <p14:creationId xmlns:p14="http://schemas.microsoft.com/office/powerpoint/2010/main" val="342961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20</a:t>
            </a:fld>
            <a:endParaRPr lang="en-US"/>
          </a:p>
        </p:txBody>
      </p:sp>
      <p:sp>
        <p:nvSpPr>
          <p:cNvPr id="8" name="Slide Number Placeholder 3">
            <a:extLst>
              <a:ext uri="{FF2B5EF4-FFF2-40B4-BE49-F238E27FC236}">
                <a16:creationId xmlns:a16="http://schemas.microsoft.com/office/drawing/2014/main" id="{9EE00679-6BD3-3346-8159-B2D9E1E1CB4D}"/>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9" name="Slide Number Placeholder 3">
            <a:extLst>
              <a:ext uri="{FF2B5EF4-FFF2-40B4-BE49-F238E27FC236}">
                <a16:creationId xmlns:a16="http://schemas.microsoft.com/office/drawing/2014/main" id="{07866D1F-286E-274E-9D23-3EF15AE22CFE}"/>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10" name="Slide Number Placeholder 3">
            <a:extLst>
              <a:ext uri="{FF2B5EF4-FFF2-40B4-BE49-F238E27FC236}">
                <a16:creationId xmlns:a16="http://schemas.microsoft.com/office/drawing/2014/main" id="{EFAE3151-170B-A34B-A823-77FE66F186F4}"/>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11" name="Slide Number Placeholder 3">
            <a:extLst>
              <a:ext uri="{FF2B5EF4-FFF2-40B4-BE49-F238E27FC236}">
                <a16:creationId xmlns:a16="http://schemas.microsoft.com/office/drawing/2014/main" id="{6D5FEBA1-20CD-BE48-A1FA-7A70578529A5}"/>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12" name="Slide Number Placeholder 3">
            <a:extLst>
              <a:ext uri="{FF2B5EF4-FFF2-40B4-BE49-F238E27FC236}">
                <a16:creationId xmlns:a16="http://schemas.microsoft.com/office/drawing/2014/main" id="{8F330869-DB9B-524E-898D-12B5C26B48C6}"/>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15" name="Rectangle 14">
            <a:extLst>
              <a:ext uri="{FF2B5EF4-FFF2-40B4-BE49-F238E27FC236}">
                <a16:creationId xmlns:a16="http://schemas.microsoft.com/office/drawing/2014/main" id="{2515C4B4-BD33-DF40-830A-FEFD7ADE98C6}"/>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6" name="Slide Number Placeholder 3">
            <a:extLst>
              <a:ext uri="{FF2B5EF4-FFF2-40B4-BE49-F238E27FC236}">
                <a16:creationId xmlns:a16="http://schemas.microsoft.com/office/drawing/2014/main" id="{751E5A44-2119-534A-8927-8216174FC45E}"/>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17" name="Slide Number Placeholder 3">
            <a:extLst>
              <a:ext uri="{FF2B5EF4-FFF2-40B4-BE49-F238E27FC236}">
                <a16:creationId xmlns:a16="http://schemas.microsoft.com/office/drawing/2014/main" id="{BFF52935-762F-B24C-A04B-EDF4353494F8}"/>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18" name="Slide Number Placeholder 3">
            <a:extLst>
              <a:ext uri="{FF2B5EF4-FFF2-40B4-BE49-F238E27FC236}">
                <a16:creationId xmlns:a16="http://schemas.microsoft.com/office/drawing/2014/main" id="{7712C7E3-8B83-F94E-A0D2-9FF090A7A5B5}"/>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20</a:t>
            </a:fld>
            <a:endParaRPr lang="en-US"/>
          </a:p>
        </p:txBody>
      </p:sp>
      <p:sp>
        <p:nvSpPr>
          <p:cNvPr id="19" name="Rectangle 18">
            <a:extLst>
              <a:ext uri="{FF2B5EF4-FFF2-40B4-BE49-F238E27FC236}">
                <a16:creationId xmlns:a16="http://schemas.microsoft.com/office/drawing/2014/main" id="{FB214DB6-4586-3243-A580-FE10585E0C14}"/>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9BCC8240-2DC3-1F4E-9686-5E7E53A99B93}"/>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20</a:t>
            </a:fld>
            <a:endParaRPr lang="en-US">
              <a:solidFill>
                <a:schemeClr val="bg1"/>
              </a:solidFill>
            </a:endParaRPr>
          </a:p>
        </p:txBody>
      </p:sp>
      <p:pic>
        <p:nvPicPr>
          <p:cNvPr id="22" name="Graphic 21">
            <a:extLst>
              <a:ext uri="{FF2B5EF4-FFF2-40B4-BE49-F238E27FC236}">
                <a16:creationId xmlns:a16="http://schemas.microsoft.com/office/drawing/2014/main" id="{F841F3D1-DEF0-764F-920B-89C9A7ED4FA7}"/>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1650" t="26206" r="23610" b="41452"/>
          <a:stretch/>
        </p:blipFill>
        <p:spPr>
          <a:xfrm>
            <a:off x="7727423" y="6513977"/>
            <a:ext cx="385951" cy="361051"/>
          </a:xfrm>
          <a:prstGeom prst="rect">
            <a:avLst/>
          </a:prstGeom>
        </p:spPr>
      </p:pic>
      <p:sp>
        <p:nvSpPr>
          <p:cNvPr id="24" name="Text Placeholder 2">
            <a:extLst>
              <a:ext uri="{FF2B5EF4-FFF2-40B4-BE49-F238E27FC236}">
                <a16:creationId xmlns:a16="http://schemas.microsoft.com/office/drawing/2014/main" id="{8FC3E20C-16AE-374F-9880-789FC5D27BE5}"/>
              </a:ext>
            </a:extLst>
          </p:cNvPr>
          <p:cNvSpPr txBox="1">
            <a:spLocks/>
          </p:cNvSpPr>
          <p:nvPr/>
        </p:nvSpPr>
        <p:spPr>
          <a:xfrm>
            <a:off x="612648" y="420624"/>
            <a:ext cx="11372810"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a:solidFill>
                  <a:srgbClr val="444444"/>
                </a:solidFill>
                <a:latin typeface="Arial"/>
                <a:cs typeface="Arial"/>
              </a:rPr>
              <a:t>Actions You Can Take</a:t>
            </a:r>
          </a:p>
        </p:txBody>
      </p:sp>
      <p:grpSp>
        <p:nvGrpSpPr>
          <p:cNvPr id="2" name="Group 1">
            <a:extLst>
              <a:ext uri="{FF2B5EF4-FFF2-40B4-BE49-F238E27FC236}">
                <a16:creationId xmlns:a16="http://schemas.microsoft.com/office/drawing/2014/main" id="{3E549E58-13D6-5444-8807-3433E8EC77A6}"/>
              </a:ext>
            </a:extLst>
          </p:cNvPr>
          <p:cNvGrpSpPr/>
          <p:nvPr/>
        </p:nvGrpSpPr>
        <p:grpSpPr>
          <a:xfrm>
            <a:off x="-2" y="1811787"/>
            <a:ext cx="12191999" cy="4147845"/>
            <a:chOff x="671789" y="3315731"/>
            <a:chExt cx="9963259" cy="2643901"/>
          </a:xfrm>
        </p:grpSpPr>
        <p:sp>
          <p:nvSpPr>
            <p:cNvPr id="25" name="Rectangle 24">
              <a:extLst>
                <a:ext uri="{FF2B5EF4-FFF2-40B4-BE49-F238E27FC236}">
                  <a16:creationId xmlns:a16="http://schemas.microsoft.com/office/drawing/2014/main" id="{B17E961F-A7EA-4841-A30B-421E98E487A0}"/>
                </a:ext>
              </a:extLst>
            </p:cNvPr>
            <p:cNvSpPr/>
            <p:nvPr/>
          </p:nvSpPr>
          <p:spPr>
            <a:xfrm>
              <a:off x="8236804" y="3315731"/>
              <a:ext cx="2398244" cy="2643901"/>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CC"/>
                </a:solidFill>
              </a:endParaRPr>
            </a:p>
          </p:txBody>
        </p:sp>
        <p:sp>
          <p:nvSpPr>
            <p:cNvPr id="26" name="Rectangle 25">
              <a:extLst>
                <a:ext uri="{FF2B5EF4-FFF2-40B4-BE49-F238E27FC236}">
                  <a16:creationId xmlns:a16="http://schemas.microsoft.com/office/drawing/2014/main" id="{F7C4ED40-B70C-FC43-949A-6A3F14D6D251}"/>
                </a:ext>
              </a:extLst>
            </p:cNvPr>
            <p:cNvSpPr/>
            <p:nvPr/>
          </p:nvSpPr>
          <p:spPr>
            <a:xfrm>
              <a:off x="671789" y="3315731"/>
              <a:ext cx="2398244" cy="2643901"/>
            </a:xfrm>
            <a:prstGeom prst="rect">
              <a:avLst/>
            </a:prstGeom>
            <a:solidFill>
              <a:srgbClr val="57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EE55E47-E456-CB41-8D9F-B50D57C79A78}"/>
                </a:ext>
              </a:extLst>
            </p:cNvPr>
            <p:cNvSpPr/>
            <p:nvPr/>
          </p:nvSpPr>
          <p:spPr>
            <a:xfrm>
              <a:off x="3193460" y="3315731"/>
              <a:ext cx="2398244" cy="2643901"/>
            </a:xfrm>
            <a:prstGeom prst="rect">
              <a:avLst/>
            </a:prstGeom>
            <a:solidFill>
              <a:srgbClr val="9C5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3AB6488-2384-B44E-9BB4-8FD833B74317}"/>
                </a:ext>
              </a:extLst>
            </p:cNvPr>
            <p:cNvSpPr/>
            <p:nvPr/>
          </p:nvSpPr>
          <p:spPr>
            <a:xfrm>
              <a:off x="5715132" y="3315731"/>
              <a:ext cx="2398244" cy="2643901"/>
            </a:xfrm>
            <a:prstGeom prst="rect">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5CAD"/>
                </a:solidFill>
              </a:endParaRPr>
            </a:p>
          </p:txBody>
        </p:sp>
      </p:grpSp>
      <p:sp>
        <p:nvSpPr>
          <p:cNvPr id="14" name="Content Placeholder 3">
            <a:extLst>
              <a:ext uri="{FF2B5EF4-FFF2-40B4-BE49-F238E27FC236}">
                <a16:creationId xmlns:a16="http://schemas.microsoft.com/office/drawing/2014/main" id="{A553625B-C153-4AD3-8E83-E1BFD7536DF1}"/>
              </a:ext>
            </a:extLst>
          </p:cNvPr>
          <p:cNvSpPr txBox="1">
            <a:spLocks/>
          </p:cNvSpPr>
          <p:nvPr/>
        </p:nvSpPr>
        <p:spPr>
          <a:xfrm>
            <a:off x="149651" y="2304658"/>
            <a:ext cx="2745416" cy="511486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buNone/>
            </a:pPr>
            <a:r>
              <a:rPr lang="en-US" sz="2200" b="1">
                <a:solidFill>
                  <a:schemeClr val="bg1"/>
                </a:solidFill>
                <a:latin typeface="Arial"/>
                <a:cs typeface="Arial"/>
              </a:rPr>
              <a:t>Utilize the </a:t>
            </a:r>
            <a:br>
              <a:rPr lang="en-US" sz="2200" b="1">
                <a:latin typeface="Arial" panose="020B0604020202020204" pitchFamily="34" charset="0"/>
                <a:cs typeface="Arial" panose="020B0604020202020204" pitchFamily="34" charset="0"/>
              </a:rPr>
            </a:br>
            <a:r>
              <a:rPr lang="en-US" sz="2200" b="1">
                <a:solidFill>
                  <a:schemeClr val="bg1"/>
                </a:solidFill>
                <a:latin typeface="Arial"/>
                <a:cs typeface="Arial"/>
              </a:rPr>
              <a:t>988 Messaging Framework</a:t>
            </a:r>
          </a:p>
          <a:p>
            <a:pPr marL="0" indent="0" fontAlgn="base">
              <a:lnSpc>
                <a:spcPts val="2000"/>
              </a:lnSpc>
              <a:spcBef>
                <a:spcPts val="0"/>
              </a:spcBef>
              <a:spcAft>
                <a:spcPts val="1200"/>
              </a:spcAft>
              <a:buNone/>
            </a:pPr>
            <a:r>
              <a:rPr lang="en-US" sz="1500">
                <a:solidFill>
                  <a:schemeClr val="bg1"/>
                </a:solidFill>
                <a:latin typeface="Calibri"/>
                <a:cs typeface="Calibri"/>
              </a:rPr>
              <a:t>as you continue strengthening and contributing to the national narrative about 988.</a:t>
            </a:r>
          </a:p>
          <a:p>
            <a:pPr marL="233045" lvl="1" indent="-225425" fontAlgn="base">
              <a:lnSpc>
                <a:spcPts val="2000"/>
              </a:lnSpc>
              <a:spcBef>
                <a:spcPts val="0"/>
              </a:spcBef>
              <a:spcAft>
                <a:spcPts val="1200"/>
              </a:spcAft>
              <a:buClr>
                <a:srgbClr val="33CCCC"/>
              </a:buClr>
              <a:buFont typeface="Arial" panose="020B0604020202020204" pitchFamily="34" charset="0"/>
              <a:buChar char="•"/>
            </a:pPr>
            <a:r>
              <a:rPr lang="en-US" sz="1500">
                <a:solidFill>
                  <a:schemeClr val="bg1"/>
                </a:solidFill>
                <a:latin typeface="Calibri"/>
                <a:cs typeface="Calibri"/>
              </a:rPr>
              <a:t>Access the 988 Messaging Framework at </a:t>
            </a:r>
            <a:r>
              <a:rPr lang="en-US" sz="1500" b="1">
                <a:solidFill>
                  <a:schemeClr val="bg1"/>
                </a:solidFill>
                <a:latin typeface="Calibri"/>
                <a:cs typeface="Calibri"/>
              </a:rPr>
              <a:t>988messaging.org.</a:t>
            </a:r>
          </a:p>
        </p:txBody>
      </p:sp>
      <p:sp>
        <p:nvSpPr>
          <p:cNvPr id="30" name="Content Placeholder 3">
            <a:extLst>
              <a:ext uri="{FF2B5EF4-FFF2-40B4-BE49-F238E27FC236}">
                <a16:creationId xmlns:a16="http://schemas.microsoft.com/office/drawing/2014/main" id="{D5C5F20B-DF46-3F49-9A74-5E9E59FECB11}"/>
              </a:ext>
            </a:extLst>
          </p:cNvPr>
          <p:cNvSpPr txBox="1">
            <a:spLocks/>
          </p:cNvSpPr>
          <p:nvPr/>
        </p:nvSpPr>
        <p:spPr>
          <a:xfrm>
            <a:off x="3247793" y="2304658"/>
            <a:ext cx="2683316" cy="489804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buNone/>
            </a:pPr>
            <a:r>
              <a:rPr lang="en-US" sz="2200" b="1">
                <a:solidFill>
                  <a:schemeClr val="bg1"/>
                </a:solidFill>
                <a:latin typeface="Arial" panose="020B0604020202020204" pitchFamily="34" charset="0"/>
                <a:cs typeface="Arial" panose="020B0604020202020204" pitchFamily="34" charset="0"/>
              </a:rPr>
              <a:t>Promote the </a:t>
            </a:r>
            <a:br>
              <a:rPr lang="en-US" sz="2200" b="1">
                <a:solidFill>
                  <a:schemeClr val="bg1"/>
                </a:solidFill>
                <a:latin typeface="Arial" panose="020B0604020202020204" pitchFamily="34" charset="0"/>
                <a:cs typeface="Arial" panose="020B0604020202020204" pitchFamily="34" charset="0"/>
              </a:rPr>
            </a:br>
            <a:r>
              <a:rPr lang="en-US" sz="2200" b="1">
                <a:solidFill>
                  <a:schemeClr val="bg1"/>
                </a:solidFill>
                <a:latin typeface="Arial" panose="020B0604020202020204" pitchFamily="34" charset="0"/>
                <a:cs typeface="Arial" panose="020B0604020202020204" pitchFamily="34" charset="0"/>
              </a:rPr>
              <a:t>988 Messaging Framework </a:t>
            </a:r>
          </a:p>
          <a:p>
            <a:pPr marL="0" indent="0" fontAlgn="base">
              <a:lnSpc>
                <a:spcPts val="2000"/>
              </a:lnSpc>
              <a:spcBef>
                <a:spcPts val="0"/>
              </a:spcBef>
              <a:spcAft>
                <a:spcPts val="1200"/>
              </a:spcAft>
              <a:buNone/>
            </a:pPr>
            <a:r>
              <a:rPr lang="en-US" sz="1500">
                <a:solidFill>
                  <a:schemeClr val="bg1"/>
                </a:solidFill>
                <a:latin typeface="Calibri" panose="020F0502020204030204" pitchFamily="34" charset="0"/>
                <a:cs typeface="Calibri" panose="020F0502020204030204" pitchFamily="34" charset="0"/>
              </a:rPr>
              <a:t>so it’s utilized widely among </a:t>
            </a:r>
            <a:br>
              <a:rPr lang="en-US" sz="1500">
                <a:solidFill>
                  <a:schemeClr val="bg1"/>
                </a:solidFill>
                <a:latin typeface="Calibri" panose="020F0502020204030204" pitchFamily="34" charset="0"/>
                <a:cs typeface="Calibri" panose="020F0502020204030204" pitchFamily="34" charset="0"/>
              </a:rPr>
            </a:br>
            <a:r>
              <a:rPr lang="en-US" sz="1500">
                <a:solidFill>
                  <a:schemeClr val="bg1"/>
                </a:solidFill>
                <a:latin typeface="Calibri" panose="020F0502020204030204" pitchFamily="34" charset="0"/>
                <a:cs typeface="Calibri" panose="020F0502020204030204" pitchFamily="34" charset="0"/>
              </a:rPr>
              <a:t>the field and helping to achieve messaging alignment, consistency and coordination. </a:t>
            </a:r>
          </a:p>
          <a:p>
            <a:pPr marL="233363" lvl="1" indent="-225425" fontAlgn="base">
              <a:lnSpc>
                <a:spcPts val="2000"/>
              </a:lnSpc>
              <a:spcAft>
                <a:spcPts val="1200"/>
              </a:spcAft>
              <a:buClr>
                <a:srgbClr val="33CCCC"/>
              </a:buClr>
              <a:buFont typeface="Arial" panose="020B0604020202020204" pitchFamily="34" charset="0"/>
              <a:buChar char="•"/>
            </a:pPr>
            <a:r>
              <a:rPr lang="en-US" sz="1500">
                <a:solidFill>
                  <a:schemeClr val="bg1"/>
                </a:solidFill>
                <a:latin typeface="Calibri" panose="020F0502020204030204" pitchFamily="34" charset="0"/>
                <a:cs typeface="Calibri" panose="020F0502020204030204" pitchFamily="34" charset="0"/>
              </a:rPr>
              <a:t>Access the promotional toolkit at </a:t>
            </a:r>
            <a:r>
              <a:rPr lang="en-US" sz="1500" b="1">
                <a:solidFill>
                  <a:schemeClr val="bg1"/>
                </a:solidFill>
                <a:latin typeface="Calibri" panose="020F0502020204030204" pitchFamily="34" charset="0"/>
                <a:cs typeface="Calibri" panose="020F0502020204030204" pitchFamily="34" charset="0"/>
              </a:rPr>
              <a:t>988messaging.org. </a:t>
            </a:r>
            <a:endParaRPr lang="en-US" sz="1800">
              <a:solidFill>
                <a:schemeClr val="bg1"/>
              </a:solidFill>
              <a:latin typeface="+mj-lt"/>
              <a:cs typeface="Arial"/>
            </a:endParaRPr>
          </a:p>
        </p:txBody>
      </p:sp>
      <p:sp>
        <p:nvSpPr>
          <p:cNvPr id="31" name="Content Placeholder 3">
            <a:extLst>
              <a:ext uri="{FF2B5EF4-FFF2-40B4-BE49-F238E27FC236}">
                <a16:creationId xmlns:a16="http://schemas.microsoft.com/office/drawing/2014/main" id="{A1287216-3C4B-4644-BB0D-2C31FDCEC090}"/>
              </a:ext>
            </a:extLst>
          </p:cNvPr>
          <p:cNvSpPr txBox="1">
            <a:spLocks/>
          </p:cNvSpPr>
          <p:nvPr/>
        </p:nvSpPr>
        <p:spPr>
          <a:xfrm>
            <a:off x="6282816" y="2336793"/>
            <a:ext cx="2683316" cy="489804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buNone/>
            </a:pPr>
            <a:r>
              <a:rPr lang="en-US" sz="2200" b="1">
                <a:solidFill>
                  <a:schemeClr val="bg1"/>
                </a:solidFill>
                <a:latin typeface="Arial"/>
                <a:cs typeface="Arial"/>
              </a:rPr>
              <a:t>Share </a:t>
            </a:r>
            <a:br>
              <a:rPr lang="en-US" sz="2200" b="1">
                <a:latin typeface="Arial" panose="020B0604020202020204" pitchFamily="34" charset="0"/>
                <a:cs typeface="Arial" panose="020B0604020202020204" pitchFamily="34" charset="0"/>
              </a:rPr>
            </a:br>
            <a:r>
              <a:rPr lang="en-US" sz="2200" b="1">
                <a:solidFill>
                  <a:schemeClr val="bg1"/>
                </a:solidFill>
                <a:latin typeface="Arial"/>
                <a:cs typeface="Arial"/>
              </a:rPr>
              <a:t>lessons learned</a:t>
            </a:r>
          </a:p>
          <a:p>
            <a:pPr marL="0" indent="0" fontAlgn="base">
              <a:lnSpc>
                <a:spcPts val="2000"/>
              </a:lnSpc>
              <a:spcBef>
                <a:spcPts val="0"/>
              </a:spcBef>
              <a:spcAft>
                <a:spcPts val="1200"/>
              </a:spcAft>
              <a:buNone/>
            </a:pPr>
            <a:r>
              <a:rPr lang="en-US" sz="1500">
                <a:solidFill>
                  <a:schemeClr val="bg1"/>
                </a:solidFill>
                <a:latin typeface="Calibri"/>
                <a:cs typeface="Calibri"/>
              </a:rPr>
              <a:t>around how the 988 Messaging Framework is being used in order to share lessons and  encourage use by others.</a:t>
            </a:r>
          </a:p>
          <a:p>
            <a:pPr marL="233045" lvl="1" indent="-225425" fontAlgn="base">
              <a:lnSpc>
                <a:spcPts val="2000"/>
              </a:lnSpc>
              <a:spcAft>
                <a:spcPts val="1200"/>
              </a:spcAft>
              <a:buClr>
                <a:srgbClr val="33CCCC"/>
              </a:buClr>
              <a:buFont typeface="Arial" panose="020B0604020202020204" pitchFamily="34" charset="0"/>
              <a:buChar char="•"/>
            </a:pPr>
            <a:r>
              <a:rPr lang="en-US" sz="1500">
                <a:solidFill>
                  <a:schemeClr val="bg1"/>
                </a:solidFill>
                <a:latin typeface="Calibri"/>
                <a:cs typeface="Calibri"/>
              </a:rPr>
              <a:t>Email the Action </a:t>
            </a:r>
            <a:br>
              <a:rPr lang="en-US" sz="1500">
                <a:latin typeface="Calibri" panose="020F0502020204030204" pitchFamily="34" charset="0"/>
                <a:cs typeface="Calibri" panose="020F0502020204030204" pitchFamily="34" charset="0"/>
              </a:rPr>
            </a:br>
            <a:r>
              <a:rPr lang="en-US" sz="1500">
                <a:solidFill>
                  <a:schemeClr val="bg1"/>
                </a:solidFill>
                <a:latin typeface="Calibri"/>
                <a:cs typeface="Calibri"/>
              </a:rPr>
              <a:t>Alliance team at </a:t>
            </a:r>
            <a:r>
              <a:rPr lang="en-US" sz="1500" b="1">
                <a:solidFill>
                  <a:schemeClr val="bg1"/>
                </a:solidFill>
                <a:latin typeface="Calibri"/>
                <a:cs typeface="Calibri"/>
                <a:hlinkClick r:id="rId6">
                  <a:extLst>
                    <a:ext uri="{A12FA001-AC4F-418D-AE19-62706E023703}">
                      <ahyp:hlinkClr xmlns:ahyp="http://schemas.microsoft.com/office/drawing/2018/hyperlinkcolor" val="tx"/>
                    </a:ext>
                  </a:extLst>
                </a:hlinkClick>
              </a:rPr>
              <a:t>info@theactionalliance.org</a:t>
            </a:r>
            <a:r>
              <a:rPr lang="en-US" sz="1500" b="1">
                <a:solidFill>
                  <a:schemeClr val="bg1"/>
                </a:solidFill>
                <a:latin typeface="Calibri"/>
                <a:cs typeface="Calibri"/>
              </a:rPr>
              <a:t>. </a:t>
            </a:r>
            <a:endParaRPr lang="en-US" sz="1500" b="1">
              <a:solidFill>
                <a:schemeClr val="bg1"/>
              </a:solidFill>
              <a:latin typeface="Calibri" panose="020F0502020204030204" pitchFamily="34" charset="0"/>
              <a:cs typeface="Calibri" panose="020F0502020204030204" pitchFamily="34" charset="0"/>
            </a:endParaRPr>
          </a:p>
        </p:txBody>
      </p:sp>
      <p:sp>
        <p:nvSpPr>
          <p:cNvPr id="32" name="Content Placeholder 3">
            <a:extLst>
              <a:ext uri="{FF2B5EF4-FFF2-40B4-BE49-F238E27FC236}">
                <a16:creationId xmlns:a16="http://schemas.microsoft.com/office/drawing/2014/main" id="{42F301F8-DAA5-9A43-BBC3-8B3D7C8EB65A}"/>
              </a:ext>
            </a:extLst>
          </p:cNvPr>
          <p:cNvSpPr txBox="1">
            <a:spLocks/>
          </p:cNvSpPr>
          <p:nvPr/>
        </p:nvSpPr>
        <p:spPr>
          <a:xfrm>
            <a:off x="9404550" y="2333302"/>
            <a:ext cx="2683316" cy="489804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5"/>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5"/>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5"/>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5"/>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buNone/>
            </a:pPr>
            <a:r>
              <a:rPr lang="en-US" sz="2200" b="1">
                <a:solidFill>
                  <a:schemeClr val="bg1"/>
                </a:solidFill>
                <a:latin typeface="Arial"/>
                <a:cs typeface="Arial"/>
              </a:rPr>
              <a:t>Utilize other complementary messaging resources</a:t>
            </a:r>
          </a:p>
          <a:p>
            <a:pPr marL="0" indent="0" fontAlgn="base">
              <a:lnSpc>
                <a:spcPts val="2000"/>
              </a:lnSpc>
              <a:spcBef>
                <a:spcPts val="0"/>
              </a:spcBef>
              <a:spcAft>
                <a:spcPts val="1200"/>
              </a:spcAft>
              <a:buNone/>
            </a:pPr>
            <a:r>
              <a:rPr lang="en-US" sz="1500">
                <a:solidFill>
                  <a:schemeClr val="bg1"/>
                </a:solidFill>
                <a:latin typeface="Calibri"/>
                <a:cs typeface="Calibri"/>
              </a:rPr>
              <a:t>developed by national 988 leads. </a:t>
            </a:r>
            <a:endParaRPr lang="en-US" sz="1500">
              <a:solidFill>
                <a:schemeClr val="bg1"/>
              </a:solidFill>
              <a:latin typeface="Calibri" panose="020F0502020204030204" pitchFamily="34" charset="0"/>
              <a:cs typeface="Calibri" panose="020F0502020204030204" pitchFamily="34" charset="0"/>
            </a:endParaRPr>
          </a:p>
          <a:p>
            <a:pPr marL="233045" lvl="1" indent="-225425" fontAlgn="base">
              <a:lnSpc>
                <a:spcPts val="2000"/>
              </a:lnSpc>
              <a:spcAft>
                <a:spcPts val="1200"/>
              </a:spcAft>
              <a:buClr>
                <a:schemeClr val="bg1"/>
              </a:buClr>
              <a:buFont typeface="Arial" panose="020B0604020202020204" pitchFamily="34" charset="0"/>
              <a:buChar char="•"/>
            </a:pPr>
            <a:r>
              <a:rPr lang="en-US" sz="1500">
                <a:solidFill>
                  <a:schemeClr val="bg1"/>
                </a:solidFill>
                <a:latin typeface="Calibri"/>
                <a:cs typeface="Calibri"/>
              </a:rPr>
              <a:t>Email the Action </a:t>
            </a:r>
            <a:br>
              <a:rPr lang="en-US" sz="1500">
                <a:latin typeface="Calibri" panose="020F0502020204030204" pitchFamily="34" charset="0"/>
                <a:cs typeface="Calibri" panose="020F0502020204030204" pitchFamily="34" charset="0"/>
              </a:rPr>
            </a:br>
            <a:r>
              <a:rPr lang="en-US" sz="1500">
                <a:solidFill>
                  <a:schemeClr val="bg1"/>
                </a:solidFill>
                <a:latin typeface="Calibri"/>
                <a:cs typeface="Calibri"/>
              </a:rPr>
              <a:t>Alliance team at </a:t>
            </a:r>
            <a:r>
              <a:rPr lang="en-US" sz="1500" b="1">
                <a:solidFill>
                  <a:schemeClr val="bg1"/>
                </a:solidFill>
                <a:latin typeface="Calibri"/>
                <a:cs typeface="Calibri"/>
                <a:hlinkClick r:id="rId6">
                  <a:extLst>
                    <a:ext uri="{A12FA001-AC4F-418D-AE19-62706E023703}">
                      <ahyp:hlinkClr xmlns:ahyp="http://schemas.microsoft.com/office/drawing/2018/hyperlinkcolor" val="tx"/>
                    </a:ext>
                  </a:extLst>
                </a:hlinkClick>
              </a:rPr>
              <a:t>info@theactionalliance.org</a:t>
            </a:r>
            <a:r>
              <a:rPr lang="en-US" sz="1500" b="1">
                <a:solidFill>
                  <a:schemeClr val="bg1"/>
                </a:solidFill>
                <a:latin typeface="Calibri"/>
                <a:cs typeface="Calibri"/>
              </a:rPr>
              <a:t>. </a:t>
            </a:r>
            <a:endParaRPr lang="en-US" sz="1500" b="1">
              <a:solidFill>
                <a:schemeClr val="bg1"/>
              </a:solidFill>
              <a:latin typeface="Calibri" panose="020F0502020204030204" pitchFamily="34" charset="0"/>
              <a:cs typeface="Calibri" panose="020F0502020204030204" pitchFamily="34" charset="0"/>
            </a:endParaRPr>
          </a:p>
        </p:txBody>
      </p:sp>
      <p:pic>
        <p:nvPicPr>
          <p:cNvPr id="35" name="Graphic 34">
            <a:extLst>
              <a:ext uri="{FF2B5EF4-FFF2-40B4-BE49-F238E27FC236}">
                <a16:creationId xmlns:a16="http://schemas.microsoft.com/office/drawing/2014/main" id="{2879FE36-8965-A949-90E4-C151B0EBA5E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77210" y="266196"/>
            <a:ext cx="1070909" cy="1070909"/>
          </a:xfrm>
          <a:prstGeom prst="rect">
            <a:avLst/>
          </a:prstGeom>
        </p:spPr>
      </p:pic>
      <p:sp>
        <p:nvSpPr>
          <p:cNvPr id="28" name="Slide Number Placeholder 5">
            <a:extLst>
              <a:ext uri="{FF2B5EF4-FFF2-40B4-BE49-F238E27FC236}">
                <a16:creationId xmlns:a16="http://schemas.microsoft.com/office/drawing/2014/main" id="{8050F11B-324D-274D-9256-2109ED77AA53}"/>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Tree>
    <p:extLst>
      <p:ext uri="{BB962C8B-B14F-4D97-AF65-F5344CB8AC3E}">
        <p14:creationId xmlns:p14="http://schemas.microsoft.com/office/powerpoint/2010/main" val="342107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7BA8473-FD36-7541-8BC7-E8FD7F903063}"/>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2121" y="-324720"/>
            <a:ext cx="12203994" cy="6858000"/>
          </a:xfrm>
          <a:prstGeom prst="rect">
            <a:avLst/>
          </a:prstGeom>
        </p:spPr>
      </p:pic>
      <p:sp>
        <p:nvSpPr>
          <p:cNvPr id="9" name="Rectangle 8">
            <a:extLst>
              <a:ext uri="{FF2B5EF4-FFF2-40B4-BE49-F238E27FC236}">
                <a16:creationId xmlns:a16="http://schemas.microsoft.com/office/drawing/2014/main" id="{41531728-8D08-5F4B-811D-19306597EE0A}"/>
              </a:ext>
            </a:extLst>
          </p:cNvPr>
          <p:cNvSpPr/>
          <p:nvPr/>
        </p:nvSpPr>
        <p:spPr>
          <a:xfrm rot="16200000" flipH="1">
            <a:off x="2560868" y="-2897797"/>
            <a:ext cx="7078017" cy="12203994"/>
          </a:xfrm>
          <a:prstGeom prst="rect">
            <a:avLst/>
          </a:prstGeom>
          <a:gradFill>
            <a:gsLst>
              <a:gs pos="73000">
                <a:srgbClr val="9C5CAD">
                  <a:alpha val="71971"/>
                </a:srgbClr>
              </a:gs>
              <a:gs pos="0">
                <a:srgbClr val="3DCDC2">
                  <a:alpha val="87000"/>
                </a:srgb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hape 23"/>
          <p:cNvSpPr txBox="1"/>
          <p:nvPr/>
        </p:nvSpPr>
        <p:spPr>
          <a:xfrm>
            <a:off x="694280" y="5258238"/>
            <a:ext cx="747386" cy="590667"/>
          </a:xfrm>
          <a:prstGeom prst="rect">
            <a:avLst/>
          </a:prstGeom>
          <a:noFill/>
          <a:ln>
            <a:noFill/>
          </a:ln>
        </p:spPr>
        <p:txBody>
          <a:bodyPr wrap="square" lIns="82609" tIns="82609" rIns="82609" bIns="82609" anchor="t" anchorCtr="0">
            <a:noAutofit/>
          </a:bodyPr>
          <a:lstStyle/>
          <a:p>
            <a:pPr algn="ctr"/>
            <a:endParaRPr lang="en" sz="8675" b="1">
              <a:solidFill>
                <a:schemeClr val="accent1"/>
              </a:solidFill>
            </a:endParaRPr>
          </a:p>
        </p:txBody>
      </p:sp>
      <p:sp>
        <p:nvSpPr>
          <p:cNvPr id="15" name="Rectangle 14">
            <a:extLst>
              <a:ext uri="{FF2B5EF4-FFF2-40B4-BE49-F238E27FC236}">
                <a16:creationId xmlns:a16="http://schemas.microsoft.com/office/drawing/2014/main" id="{2BDFE8A8-EAD6-544F-853C-C0F67FF16BC5}"/>
              </a:ext>
            </a:extLst>
          </p:cNvPr>
          <p:cNvSpPr/>
          <p:nvPr/>
        </p:nvSpPr>
        <p:spPr>
          <a:xfrm>
            <a:off x="121920" y="3459532"/>
            <a:ext cx="12846584" cy="1631216"/>
          </a:xfrm>
          <a:prstGeom prst="rect">
            <a:avLst/>
          </a:prstGeom>
        </p:spPr>
        <p:txBody>
          <a:bodyPr wrap="square">
            <a:spAutoFit/>
          </a:bodyPr>
          <a:lstStyle/>
          <a:p>
            <a:br>
              <a:rPr lang="en-US" sz="5000" cap="all">
                <a:solidFill>
                  <a:schemeClr val="bg1">
                    <a:alpha val="24000"/>
                  </a:schemeClr>
                </a:solidFill>
                <a:latin typeface="Arial" panose="020B0604020202020204" pitchFamily="34" charset="0"/>
                <a:cs typeface="Arial" panose="020B0604020202020204" pitchFamily="34" charset="0"/>
              </a:rPr>
            </a:br>
            <a:endParaRPr lang="en-US" sz="5000">
              <a:solidFill>
                <a:schemeClr val="bg1">
                  <a:alpha val="24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6D54FC9-EA6B-8845-BFF4-CEB66A7515C2}"/>
              </a:ext>
            </a:extLst>
          </p:cNvPr>
          <p:cNvSpPr/>
          <p:nvPr/>
        </p:nvSpPr>
        <p:spPr>
          <a:xfrm>
            <a:off x="-2121" y="5616585"/>
            <a:ext cx="12192000" cy="1532535"/>
          </a:xfrm>
          <a:prstGeom prst="rect">
            <a:avLst/>
          </a:prstGeom>
        </p:spPr>
        <p:txBody>
          <a:bodyPr wrap="square" anchor="t">
            <a:spAutoFit/>
          </a:bodyPr>
          <a:lstStyle/>
          <a:p>
            <a:pPr algn="ctr">
              <a:spcAft>
                <a:spcPts val="1200"/>
              </a:spcAft>
            </a:pPr>
            <a:br>
              <a:rPr lang="en-US" sz="2800" b="1" kern="0" spc="500">
                <a:solidFill>
                  <a:schemeClr val="accent2">
                    <a:lumMod val="20000"/>
                    <a:lumOff val="80000"/>
                  </a:schemeClr>
                </a:solidFill>
                <a:latin typeface="Arial"/>
                <a:cs typeface="Arial"/>
              </a:rPr>
            </a:br>
            <a:endParaRPr lang="en-US" sz="2800" b="1" kern="0" spc="500">
              <a:solidFill>
                <a:schemeClr val="accent2">
                  <a:lumMod val="20000"/>
                  <a:lumOff val="80000"/>
                </a:schemeClr>
              </a:solidFill>
              <a:latin typeface="Arial"/>
              <a:cs typeface="Arial"/>
            </a:endParaRPr>
          </a:p>
          <a:p>
            <a:pPr>
              <a:lnSpc>
                <a:spcPts val="3200"/>
              </a:lnSpc>
              <a:spcAft>
                <a:spcPts val="600"/>
              </a:spcAft>
            </a:pPr>
            <a:endParaRPr lang="en-US" sz="4000" spc="60">
              <a:solidFill>
                <a:srgbClr val="A0CDEF"/>
              </a:solidFill>
              <a:latin typeface="Arial"/>
              <a:cs typeface="Arial"/>
            </a:endParaRPr>
          </a:p>
        </p:txBody>
      </p:sp>
      <p:sp>
        <p:nvSpPr>
          <p:cNvPr id="32" name="Rectangle 31">
            <a:extLst>
              <a:ext uri="{FF2B5EF4-FFF2-40B4-BE49-F238E27FC236}">
                <a16:creationId xmlns:a16="http://schemas.microsoft.com/office/drawing/2014/main" id="{7C292BD9-F5A3-4795-8191-FC9FE8280BBB}"/>
              </a:ext>
            </a:extLst>
          </p:cNvPr>
          <p:cNvSpPr/>
          <p:nvPr/>
        </p:nvSpPr>
        <p:spPr>
          <a:xfrm>
            <a:off x="4492992" y="2292357"/>
            <a:ext cx="6824865" cy="3261214"/>
          </a:xfrm>
          <a:prstGeom prst="rect">
            <a:avLst/>
          </a:prstGeom>
          <a:effectLst/>
        </p:spPr>
        <p:txBody>
          <a:bodyPr wrap="square">
            <a:spAutoFit/>
          </a:bodyPr>
          <a:lstStyle/>
          <a:p>
            <a:pPr lvl="1">
              <a:spcAft>
                <a:spcPts val="1000"/>
              </a:spcAft>
            </a:pPr>
            <a:r>
              <a:rPr lang="en-US" sz="3000" kern="0" spc="100">
                <a:solidFill>
                  <a:schemeClr val="bg1"/>
                </a:solidFill>
                <a:effectLst>
                  <a:outerShdw blurRad="381000" dist="38100" dir="2700000" algn="tl" rotWithShape="0">
                    <a:schemeClr val="accent2">
                      <a:alpha val="40000"/>
                    </a:schemeClr>
                  </a:outerShdw>
                </a:effectLst>
                <a:latin typeface="Arial"/>
                <a:cs typeface="Arial"/>
              </a:rPr>
              <a:t> </a:t>
            </a:r>
            <a:br>
              <a:rPr lang="en-US" sz="3000" kern="0" spc="100">
                <a:solidFill>
                  <a:schemeClr val="bg1"/>
                </a:solidFill>
                <a:effectLst>
                  <a:outerShdw blurRad="381000" dist="38100" dir="2700000" algn="tl" rotWithShape="0">
                    <a:schemeClr val="accent2">
                      <a:alpha val="40000"/>
                    </a:schemeClr>
                  </a:outerShdw>
                </a:effectLst>
                <a:latin typeface="Arial"/>
                <a:cs typeface="Arial"/>
              </a:rPr>
            </a:br>
            <a:r>
              <a:rPr lang="en-US" sz="3200" b="1" kern="0" spc="100">
                <a:solidFill>
                  <a:schemeClr val="bg1"/>
                </a:solidFill>
                <a:latin typeface="Arial"/>
                <a:cs typeface="Arial"/>
              </a:rPr>
              <a:t>It requires collaboration–</a:t>
            </a:r>
            <a:br>
              <a:rPr lang="en-US" sz="3000" b="1" kern="0" spc="100">
                <a:solidFill>
                  <a:schemeClr val="bg1"/>
                </a:solidFill>
                <a:latin typeface="Arial"/>
                <a:cs typeface="Arial"/>
              </a:rPr>
            </a:br>
            <a:r>
              <a:rPr lang="en-US" sz="2200" kern="0" spc="100">
                <a:solidFill>
                  <a:schemeClr val="bg1"/>
                </a:solidFill>
                <a:latin typeface="Calibri" panose="020F0502020204030204" pitchFamily="34" charset="0"/>
                <a:cs typeface="Calibri" panose="020F0502020204030204" pitchFamily="34" charset="0"/>
              </a:rPr>
              <a:t>across all sectors, communities, and institutions–to build the system of care that supports the needs of ALL people in the U.S. Now is the time for aligned messaging </a:t>
            </a:r>
            <a:br>
              <a:rPr lang="en-US" sz="2200" kern="0" spc="100">
                <a:solidFill>
                  <a:schemeClr val="bg1"/>
                </a:solidFill>
                <a:latin typeface="Calibri" panose="020F0502020204030204" pitchFamily="34" charset="0"/>
                <a:cs typeface="Calibri" panose="020F0502020204030204" pitchFamily="34" charset="0"/>
              </a:rPr>
            </a:br>
            <a:r>
              <a:rPr lang="en-US" sz="2200" kern="0" spc="100">
                <a:solidFill>
                  <a:schemeClr val="bg1"/>
                </a:solidFill>
                <a:latin typeface="Calibri" panose="020F0502020204030204" pitchFamily="34" charset="0"/>
                <a:cs typeface="Calibri" panose="020F0502020204030204" pitchFamily="34" charset="0"/>
              </a:rPr>
              <a:t>that spurs help-seeking and </a:t>
            </a:r>
            <a:r>
              <a:rPr lang="en-US" sz="2200" kern="0" spc="100">
                <a:solidFill>
                  <a:schemeClr val="bg1"/>
                </a:solidFill>
                <a:effectLst/>
                <a:latin typeface="Calibri" panose="020F0502020204030204" pitchFamily="34" charset="0"/>
                <a:cs typeface="Calibri" panose="020F0502020204030204" pitchFamily="34" charset="0"/>
              </a:rPr>
              <a:t>sustainable</a:t>
            </a:r>
            <a:r>
              <a:rPr lang="en-US" sz="2200" kern="0" spc="100">
                <a:solidFill>
                  <a:schemeClr val="bg1"/>
                </a:solidFill>
                <a:latin typeface="Calibri" panose="020F0502020204030204" pitchFamily="34" charset="0"/>
                <a:cs typeface="Calibri" panose="020F0502020204030204" pitchFamily="34" charset="0"/>
              </a:rPr>
              <a:t> change.</a:t>
            </a:r>
            <a:endParaRPr lang="en-US" sz="2200" i="1" kern="0" cap="all" spc="400">
              <a:solidFill>
                <a:schemeClr val="bg1"/>
              </a:solidFill>
              <a:latin typeface="Calibri" panose="020F0502020204030204" pitchFamily="34" charset="0"/>
              <a:cs typeface="Calibri" panose="020F0502020204030204" pitchFamily="34" charset="0"/>
            </a:endParaRPr>
          </a:p>
          <a:p>
            <a:pPr>
              <a:lnSpc>
                <a:spcPts val="3200"/>
              </a:lnSpc>
              <a:spcAft>
                <a:spcPts val="600"/>
              </a:spcAft>
            </a:pPr>
            <a:endParaRPr lang="en-US" sz="4000" spc="60">
              <a:solidFill>
                <a:srgbClr val="A0CDEF"/>
              </a:solidFill>
              <a:latin typeface="Arial"/>
              <a:cs typeface="Arial"/>
            </a:endParaRPr>
          </a:p>
        </p:txBody>
      </p:sp>
      <p:sp>
        <p:nvSpPr>
          <p:cNvPr id="12" name="Slide Number Placeholder 3">
            <a:extLst>
              <a:ext uri="{FF2B5EF4-FFF2-40B4-BE49-F238E27FC236}">
                <a16:creationId xmlns:a16="http://schemas.microsoft.com/office/drawing/2014/main" id="{072F16DE-8513-7D40-94B1-C5449A8F8F66}"/>
              </a:ext>
            </a:extLst>
          </p:cNvPr>
          <p:cNvSpPr txBox="1">
            <a:spLocks/>
          </p:cNvSpPr>
          <p:nvPr/>
        </p:nvSpPr>
        <p:spPr>
          <a:xfrm>
            <a:off x="9242258" y="65446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13" name="Slide Number Placeholder 3">
            <a:extLst>
              <a:ext uri="{FF2B5EF4-FFF2-40B4-BE49-F238E27FC236}">
                <a16:creationId xmlns:a16="http://schemas.microsoft.com/office/drawing/2014/main" id="{EFBBA2C5-3423-C348-AC9E-2B8A78BF8223}"/>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16" name="Slide Number Placeholder 3">
            <a:extLst>
              <a:ext uri="{FF2B5EF4-FFF2-40B4-BE49-F238E27FC236}">
                <a16:creationId xmlns:a16="http://schemas.microsoft.com/office/drawing/2014/main" id="{E3E9689B-6DE8-714E-A90D-67CB42E62A4D}"/>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17" name="Slide Number Placeholder 3">
            <a:extLst>
              <a:ext uri="{FF2B5EF4-FFF2-40B4-BE49-F238E27FC236}">
                <a16:creationId xmlns:a16="http://schemas.microsoft.com/office/drawing/2014/main" id="{1A3D4A49-181C-E14A-8F42-B84C16519B2B}"/>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19" name="Slide Number Placeholder 3">
            <a:extLst>
              <a:ext uri="{FF2B5EF4-FFF2-40B4-BE49-F238E27FC236}">
                <a16:creationId xmlns:a16="http://schemas.microsoft.com/office/drawing/2014/main" id="{2ADE8148-D45B-FE4F-9841-92B3C5289B31}"/>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20" name="Slide Number Placeholder 3">
            <a:extLst>
              <a:ext uri="{FF2B5EF4-FFF2-40B4-BE49-F238E27FC236}">
                <a16:creationId xmlns:a16="http://schemas.microsoft.com/office/drawing/2014/main" id="{66D21594-09A9-F748-A9AF-A43CC8450D6F}"/>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21" name="Rectangle 20">
            <a:extLst>
              <a:ext uri="{FF2B5EF4-FFF2-40B4-BE49-F238E27FC236}">
                <a16:creationId xmlns:a16="http://schemas.microsoft.com/office/drawing/2014/main" id="{466905B1-0CD3-E743-951C-A605CA26616B}"/>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22" name="Slide Number Placeholder 3">
            <a:extLst>
              <a:ext uri="{FF2B5EF4-FFF2-40B4-BE49-F238E27FC236}">
                <a16:creationId xmlns:a16="http://schemas.microsoft.com/office/drawing/2014/main" id="{012C3AF3-506A-9C44-AAEE-9913E96784E6}"/>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23" name="Slide Number Placeholder 3">
            <a:extLst>
              <a:ext uri="{FF2B5EF4-FFF2-40B4-BE49-F238E27FC236}">
                <a16:creationId xmlns:a16="http://schemas.microsoft.com/office/drawing/2014/main" id="{639CD122-AA00-6D40-835D-012192C4BDED}"/>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24" name="Slide Number Placeholder 3">
            <a:extLst>
              <a:ext uri="{FF2B5EF4-FFF2-40B4-BE49-F238E27FC236}">
                <a16:creationId xmlns:a16="http://schemas.microsoft.com/office/drawing/2014/main" id="{E18068D3-3279-FA4E-88EB-36762F1B967A}"/>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21</a:t>
            </a:fld>
            <a:endParaRPr lang="en-US"/>
          </a:p>
        </p:txBody>
      </p:sp>
      <p:sp>
        <p:nvSpPr>
          <p:cNvPr id="25" name="Rectangle 24">
            <a:extLst>
              <a:ext uri="{FF2B5EF4-FFF2-40B4-BE49-F238E27FC236}">
                <a16:creationId xmlns:a16="http://schemas.microsoft.com/office/drawing/2014/main" id="{580A1EE3-4CE2-B54A-A10E-478F37183F55}"/>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1581DBCA-7F4F-EF4C-BA0D-1610792DC01A}"/>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21</a:t>
            </a:fld>
            <a:endParaRPr lang="en-US">
              <a:solidFill>
                <a:schemeClr val="bg1"/>
              </a:solidFill>
            </a:endParaRPr>
          </a:p>
        </p:txBody>
      </p:sp>
      <p:pic>
        <p:nvPicPr>
          <p:cNvPr id="27" name="Graphic 26">
            <a:extLst>
              <a:ext uri="{FF2B5EF4-FFF2-40B4-BE49-F238E27FC236}">
                <a16:creationId xmlns:a16="http://schemas.microsoft.com/office/drawing/2014/main" id="{E2893C95-5695-9142-8147-356298A9C49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sp>
        <p:nvSpPr>
          <p:cNvPr id="28" name="Slide Number Placeholder 5">
            <a:extLst>
              <a:ext uri="{FF2B5EF4-FFF2-40B4-BE49-F238E27FC236}">
                <a16:creationId xmlns:a16="http://schemas.microsoft.com/office/drawing/2014/main" id="{1D1FF11B-BF4A-5640-93F4-90087FE24839}"/>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Tree>
    <p:extLst>
      <p:ext uri="{BB962C8B-B14F-4D97-AF65-F5344CB8AC3E}">
        <p14:creationId xmlns:p14="http://schemas.microsoft.com/office/powerpoint/2010/main" val="239738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9D55699-9414-2D4F-A720-7DB5F9B5A6F4}"/>
              </a:ext>
            </a:extLst>
          </p:cNvPr>
          <p:cNvSpPr txBox="1">
            <a:spLocks/>
          </p:cNvSpPr>
          <p:nvPr/>
        </p:nvSpPr>
        <p:spPr>
          <a:xfrm>
            <a:off x="9242258" y="65446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3" name="Slide Number Placeholder 3">
            <a:extLst>
              <a:ext uri="{FF2B5EF4-FFF2-40B4-BE49-F238E27FC236}">
                <a16:creationId xmlns:a16="http://schemas.microsoft.com/office/drawing/2014/main" id="{D3F6C5FD-24C4-9248-9AE6-16EB64A73E57}"/>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4" name="Slide Number Placeholder 3">
            <a:extLst>
              <a:ext uri="{FF2B5EF4-FFF2-40B4-BE49-F238E27FC236}">
                <a16:creationId xmlns:a16="http://schemas.microsoft.com/office/drawing/2014/main" id="{1A450D6F-F374-C54E-898C-C261AFC7D149}"/>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5" name="Slide Number Placeholder 3">
            <a:extLst>
              <a:ext uri="{FF2B5EF4-FFF2-40B4-BE49-F238E27FC236}">
                <a16:creationId xmlns:a16="http://schemas.microsoft.com/office/drawing/2014/main" id="{A144E069-C3F7-9B48-A85E-CCCA62B823A3}"/>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6" name="Slide Number Placeholder 3">
            <a:extLst>
              <a:ext uri="{FF2B5EF4-FFF2-40B4-BE49-F238E27FC236}">
                <a16:creationId xmlns:a16="http://schemas.microsoft.com/office/drawing/2014/main" id="{60B2D679-BC95-CD45-B8AE-2DB8689B8CAE}"/>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7" name="Slide Number Placeholder 3">
            <a:extLst>
              <a:ext uri="{FF2B5EF4-FFF2-40B4-BE49-F238E27FC236}">
                <a16:creationId xmlns:a16="http://schemas.microsoft.com/office/drawing/2014/main" id="{5C3B43E8-D52D-D540-A90E-B2BA0E252BD4}"/>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8" name="Rectangle 7">
            <a:extLst>
              <a:ext uri="{FF2B5EF4-FFF2-40B4-BE49-F238E27FC236}">
                <a16:creationId xmlns:a16="http://schemas.microsoft.com/office/drawing/2014/main" id="{81EAE18C-FF44-084C-ACE5-825F2625563B}"/>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9" name="Slide Number Placeholder 3">
            <a:extLst>
              <a:ext uri="{FF2B5EF4-FFF2-40B4-BE49-F238E27FC236}">
                <a16:creationId xmlns:a16="http://schemas.microsoft.com/office/drawing/2014/main" id="{B9E3C711-D57B-2542-BF04-8451219EF447}"/>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10" name="Slide Number Placeholder 3">
            <a:extLst>
              <a:ext uri="{FF2B5EF4-FFF2-40B4-BE49-F238E27FC236}">
                <a16:creationId xmlns:a16="http://schemas.microsoft.com/office/drawing/2014/main" id="{3D678C90-CFBA-3848-A8A7-8A00D35B50B6}"/>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11" name="Slide Number Placeholder 3">
            <a:extLst>
              <a:ext uri="{FF2B5EF4-FFF2-40B4-BE49-F238E27FC236}">
                <a16:creationId xmlns:a16="http://schemas.microsoft.com/office/drawing/2014/main" id="{6E56FD87-E004-1E45-AA44-4066275393DF}"/>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22</a:t>
            </a:fld>
            <a:endParaRPr lang="en-US"/>
          </a:p>
        </p:txBody>
      </p:sp>
      <p:sp>
        <p:nvSpPr>
          <p:cNvPr id="12" name="Rectangle 11">
            <a:extLst>
              <a:ext uri="{FF2B5EF4-FFF2-40B4-BE49-F238E27FC236}">
                <a16:creationId xmlns:a16="http://schemas.microsoft.com/office/drawing/2014/main" id="{62F7C575-2106-DE4C-97CC-8BB63E5708DC}"/>
              </a:ext>
            </a:extLst>
          </p:cNvPr>
          <p:cNvSpPr/>
          <p:nvPr/>
        </p:nvSpPr>
        <p:spPr>
          <a:xfrm rot="5400000">
            <a:off x="11819197" y="6486718"/>
            <a:ext cx="365138" cy="411480"/>
          </a:xfrm>
          <a:prstGeom prst="rect">
            <a:avLst/>
          </a:prstGeom>
          <a:solidFill>
            <a:srgbClr val="57E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2B521FCF-5160-D545-809E-891512EC5ADF}"/>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22</a:t>
            </a:fld>
            <a:endParaRPr lang="en-US">
              <a:solidFill>
                <a:schemeClr val="bg1"/>
              </a:solidFill>
            </a:endParaRPr>
          </a:p>
        </p:txBody>
      </p:sp>
      <p:pic>
        <p:nvPicPr>
          <p:cNvPr id="14" name="Graphic 13">
            <a:extLst>
              <a:ext uri="{FF2B5EF4-FFF2-40B4-BE49-F238E27FC236}">
                <a16:creationId xmlns:a16="http://schemas.microsoft.com/office/drawing/2014/main" id="{7D723766-41CC-5348-A017-7525E7846BF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1650" t="26206" r="23610" b="41452"/>
          <a:stretch/>
        </p:blipFill>
        <p:spPr>
          <a:xfrm>
            <a:off x="7727423" y="6513977"/>
            <a:ext cx="385951" cy="361051"/>
          </a:xfrm>
          <a:prstGeom prst="rect">
            <a:avLst/>
          </a:prstGeom>
        </p:spPr>
      </p:pic>
      <p:sp>
        <p:nvSpPr>
          <p:cNvPr id="15" name="Slide Number Placeholder 5">
            <a:extLst>
              <a:ext uri="{FF2B5EF4-FFF2-40B4-BE49-F238E27FC236}">
                <a16:creationId xmlns:a16="http://schemas.microsoft.com/office/drawing/2014/main" id="{C112E53D-FCB5-994C-BC81-C747F44D7310}"/>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pic>
        <p:nvPicPr>
          <p:cNvPr id="16" name="Graphic 15">
            <a:extLst>
              <a:ext uri="{FF2B5EF4-FFF2-40B4-BE49-F238E27FC236}">
                <a16:creationId xmlns:a16="http://schemas.microsoft.com/office/drawing/2014/main" id="{F9709E23-69AF-0D4F-AC6B-C9038F2D5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192" y="1973032"/>
            <a:ext cx="990600" cy="800100"/>
          </a:xfrm>
          <a:prstGeom prst="rect">
            <a:avLst/>
          </a:prstGeom>
        </p:spPr>
      </p:pic>
      <p:pic>
        <p:nvPicPr>
          <p:cNvPr id="17" name="Picture 17" descr="A computer screen with a message&#10;&#10;Description automatically generated">
            <a:extLst>
              <a:ext uri="{FF2B5EF4-FFF2-40B4-BE49-F238E27FC236}">
                <a16:creationId xmlns:a16="http://schemas.microsoft.com/office/drawing/2014/main" id="{0E1EF886-3403-C540-7489-2E35F6AA8E5C}"/>
              </a:ext>
            </a:extLst>
          </p:cNvPr>
          <p:cNvPicPr>
            <a:picLocks noChangeAspect="1"/>
          </p:cNvPicPr>
          <p:nvPr/>
        </p:nvPicPr>
        <p:blipFill>
          <a:blip r:embed="rId7"/>
          <a:stretch>
            <a:fillRect/>
          </a:stretch>
        </p:blipFill>
        <p:spPr>
          <a:xfrm>
            <a:off x="6412523" y="639"/>
            <a:ext cx="5650523" cy="3351521"/>
          </a:xfrm>
          <a:prstGeom prst="rect">
            <a:avLst/>
          </a:prstGeom>
        </p:spPr>
      </p:pic>
    </p:spTree>
    <p:extLst>
      <p:ext uri="{BB962C8B-B14F-4D97-AF65-F5344CB8AC3E}">
        <p14:creationId xmlns:p14="http://schemas.microsoft.com/office/powerpoint/2010/main" val="197851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60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7279A4F-4216-E04C-AD58-15D7BE818823}"/>
              </a:ext>
            </a:extLst>
          </p:cNvPr>
          <p:cNvSpPr/>
          <p:nvPr/>
        </p:nvSpPr>
        <p:spPr>
          <a:xfrm>
            <a:off x="8236804" y="3315731"/>
            <a:ext cx="2398244" cy="2643901"/>
          </a:xfrm>
          <a:prstGeom prst="rect">
            <a:avLst/>
          </a:prstGeom>
          <a:solidFill>
            <a:srgbClr val="3EC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CC"/>
              </a:solidFill>
            </a:endParaRPr>
          </a:p>
        </p:txBody>
      </p:sp>
      <p:sp>
        <p:nvSpPr>
          <p:cNvPr id="31" name="Content Placeholder 3">
            <a:extLst>
              <a:ext uri="{FF2B5EF4-FFF2-40B4-BE49-F238E27FC236}">
                <a16:creationId xmlns:a16="http://schemas.microsoft.com/office/drawing/2014/main" id="{D1663D03-0116-AB48-9D9A-3357ED1120E3}"/>
              </a:ext>
            </a:extLst>
          </p:cNvPr>
          <p:cNvSpPr txBox="1">
            <a:spLocks/>
          </p:cNvSpPr>
          <p:nvPr/>
        </p:nvSpPr>
        <p:spPr>
          <a:xfrm>
            <a:off x="8163664" y="4000274"/>
            <a:ext cx="2398244" cy="262296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lvl="1" indent="0" algn="ctr" fontAlgn="base">
              <a:lnSpc>
                <a:spcPts val="1800"/>
              </a:lnSpc>
              <a:spcAft>
                <a:spcPts val="600"/>
              </a:spcAft>
              <a:buClr>
                <a:srgbClr val="3DCDC2"/>
              </a:buClr>
              <a:buNone/>
            </a:pPr>
            <a:r>
              <a:rPr lang="en-US" sz="1500" kern="0">
                <a:solidFill>
                  <a:schemeClr val="bg1"/>
                </a:solidFill>
                <a:latin typeface="Calibri"/>
                <a:cs typeface="Calibri"/>
              </a:rPr>
              <a:t>It’s </a:t>
            </a:r>
            <a:r>
              <a:rPr lang="en-US" sz="1500" b="1" kern="0">
                <a:solidFill>
                  <a:schemeClr val="bg1"/>
                </a:solidFill>
                <a:latin typeface="Calibri"/>
                <a:cs typeface="Calibri"/>
              </a:rPr>
              <a:t>more than </a:t>
            </a:r>
            <a:br>
              <a:rPr lang="en-US" sz="1500" b="1" kern="0">
                <a:latin typeface="Calibri" panose="020F0502020204030204" pitchFamily="34" charset="0"/>
                <a:cs typeface="Calibri" panose="020F0502020204030204" pitchFamily="34" charset="0"/>
              </a:rPr>
            </a:br>
            <a:r>
              <a:rPr lang="en-US" sz="1500" b="1" kern="0">
                <a:solidFill>
                  <a:schemeClr val="bg1"/>
                </a:solidFill>
                <a:latin typeface="Calibri"/>
                <a:cs typeface="Calibri"/>
              </a:rPr>
              <a:t>just a 3-digit </a:t>
            </a:r>
            <a:br>
              <a:rPr lang="en-US" sz="1500" b="1" kern="0">
                <a:latin typeface="Calibri" panose="020F0502020204030204" pitchFamily="34" charset="0"/>
                <a:cs typeface="Calibri" panose="020F0502020204030204" pitchFamily="34" charset="0"/>
              </a:rPr>
            </a:br>
            <a:r>
              <a:rPr lang="en-US" sz="1500" b="1" kern="0">
                <a:solidFill>
                  <a:schemeClr val="bg1"/>
                </a:solidFill>
                <a:latin typeface="Calibri"/>
                <a:cs typeface="Calibri"/>
              </a:rPr>
              <a:t>number,</a:t>
            </a:r>
            <a:r>
              <a:rPr lang="en-US" sz="1500" kern="0">
                <a:solidFill>
                  <a:schemeClr val="bg1"/>
                </a:solidFill>
                <a:latin typeface="Calibri"/>
                <a:cs typeface="Calibri"/>
              </a:rPr>
              <a:t> and it will strengthen our larger crisis care system</a:t>
            </a:r>
            <a:r>
              <a:rPr lang="en-US" sz="1500" kern="0">
                <a:solidFill>
                  <a:schemeClr val="bg1"/>
                </a:solidFill>
                <a:latin typeface="+mj-lt"/>
                <a:cs typeface="Arial"/>
              </a:rPr>
              <a:t>.</a:t>
            </a:r>
            <a:endParaRPr lang="en-US" sz="1500" kern="0">
              <a:solidFill>
                <a:schemeClr val="bg1"/>
              </a:solidFill>
              <a:latin typeface="Calibri" panose="020F0502020204030204" pitchFamily="34" charset="0"/>
              <a:cs typeface="Calibri" panose="020F0502020204030204" pitchFamily="34" charset="0"/>
            </a:endParaRPr>
          </a:p>
        </p:txBody>
      </p:sp>
      <p:pic>
        <p:nvPicPr>
          <p:cNvPr id="33" name="Graphic 32">
            <a:extLst>
              <a:ext uri="{FF2B5EF4-FFF2-40B4-BE49-F238E27FC236}">
                <a16:creationId xmlns:a16="http://schemas.microsoft.com/office/drawing/2014/main" id="{2BBBF932-EAAC-864E-B825-6001A92E2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0181" y="-107464"/>
            <a:ext cx="1620245" cy="1641183"/>
          </a:xfrm>
          <a:prstGeom prst="rect">
            <a:avLst/>
          </a:prstGeom>
        </p:spPr>
      </p:pic>
      <p:sp>
        <p:nvSpPr>
          <p:cNvPr id="10" name="Rectangle 9">
            <a:extLst>
              <a:ext uri="{FF2B5EF4-FFF2-40B4-BE49-F238E27FC236}">
                <a16:creationId xmlns:a16="http://schemas.microsoft.com/office/drawing/2014/main" id="{F5D2C5F0-3865-BC47-9A37-845D4DA181A1}"/>
              </a:ext>
            </a:extLst>
          </p:cNvPr>
          <p:cNvSpPr/>
          <p:nvPr/>
        </p:nvSpPr>
        <p:spPr>
          <a:xfrm>
            <a:off x="671789" y="3315731"/>
            <a:ext cx="2398244" cy="2643901"/>
          </a:xfrm>
          <a:prstGeom prst="rect">
            <a:avLst/>
          </a:prstGeom>
          <a:solidFill>
            <a:srgbClr val="57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Rectangle 25">
            <a:extLst>
              <a:ext uri="{FF2B5EF4-FFF2-40B4-BE49-F238E27FC236}">
                <a16:creationId xmlns:a16="http://schemas.microsoft.com/office/drawing/2014/main" id="{700032DD-EE1D-AB4A-BDEB-28E738BC81EB}"/>
              </a:ext>
            </a:extLst>
          </p:cNvPr>
          <p:cNvSpPr/>
          <p:nvPr/>
        </p:nvSpPr>
        <p:spPr>
          <a:xfrm>
            <a:off x="3193460" y="3315731"/>
            <a:ext cx="2398244" cy="2643901"/>
          </a:xfrm>
          <a:prstGeom prst="rect">
            <a:avLst/>
          </a:prstGeom>
          <a:solidFill>
            <a:srgbClr val="9C5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CB60B4-1DB8-F44D-B03C-032FDE582131}"/>
              </a:ext>
            </a:extLst>
          </p:cNvPr>
          <p:cNvSpPr/>
          <p:nvPr/>
        </p:nvSpPr>
        <p:spPr>
          <a:xfrm>
            <a:off x="5715132" y="3315731"/>
            <a:ext cx="2398244" cy="2643901"/>
          </a:xfrm>
          <a:prstGeom prst="rect">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5CAD"/>
              </a:solidFill>
            </a:endParaRPr>
          </a:p>
        </p:txBody>
      </p:sp>
      <p:pic>
        <p:nvPicPr>
          <p:cNvPr id="15" name="Picture 14" descr="Chart&#10;&#10;Description automatically generated with low confidence">
            <a:extLst>
              <a:ext uri="{FF2B5EF4-FFF2-40B4-BE49-F238E27FC236}">
                <a16:creationId xmlns:a16="http://schemas.microsoft.com/office/drawing/2014/main" id="{0D7ECFA0-BC45-CD44-8DEB-ACFE26CD671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152557">
            <a:off x="10213009" y="672883"/>
            <a:ext cx="844077" cy="589310"/>
          </a:xfrm>
          <a:prstGeom prst="roundRect">
            <a:avLst>
              <a:gd name="adj" fmla="val 8133"/>
            </a:avLst>
          </a:prstGeom>
          <a:effectLst/>
        </p:spPr>
      </p:pic>
      <p:sp>
        <p:nvSpPr>
          <p:cNvPr id="18" name="Text Placeholder 2">
            <a:extLst>
              <a:ext uri="{FF2B5EF4-FFF2-40B4-BE49-F238E27FC236}">
                <a16:creationId xmlns:a16="http://schemas.microsoft.com/office/drawing/2014/main" id="{7BE14EE6-5BB9-4944-ADE5-FDFB0CC5A3EA}"/>
              </a:ext>
            </a:extLst>
          </p:cNvPr>
          <p:cNvSpPr txBox="1">
            <a:spLocks/>
          </p:cNvSpPr>
          <p:nvPr/>
        </p:nvSpPr>
        <p:spPr>
          <a:xfrm>
            <a:off x="612648" y="420624"/>
            <a:ext cx="9270528"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2509838" algn="l"/>
              </a:tabLst>
            </a:pPr>
            <a:r>
              <a:rPr lang="en-US" sz="3600" b="1">
                <a:solidFill>
                  <a:srgbClr val="444444"/>
                </a:solidFill>
                <a:latin typeface="Arial"/>
                <a:cs typeface="Arial"/>
              </a:rPr>
              <a:t>Moving the U.S. to a 3-digit Dialing Code </a:t>
            </a:r>
          </a:p>
        </p:txBody>
      </p:sp>
      <p:sp>
        <p:nvSpPr>
          <p:cNvPr id="19" name="Content Placeholder 3">
            <a:extLst>
              <a:ext uri="{FF2B5EF4-FFF2-40B4-BE49-F238E27FC236}">
                <a16:creationId xmlns:a16="http://schemas.microsoft.com/office/drawing/2014/main" id="{98957DE5-7785-2244-9490-8D3D8A1D3A98}"/>
              </a:ext>
            </a:extLst>
          </p:cNvPr>
          <p:cNvSpPr txBox="1">
            <a:spLocks/>
          </p:cNvSpPr>
          <p:nvPr/>
        </p:nvSpPr>
        <p:spPr>
          <a:xfrm>
            <a:off x="612649" y="1719072"/>
            <a:ext cx="6338484" cy="141130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600"/>
              </a:lnSpc>
              <a:spcAft>
                <a:spcPts val="1200"/>
              </a:spcAft>
              <a:buNone/>
            </a:pPr>
            <a:r>
              <a:rPr lang="en-US" sz="1800" kern="0">
                <a:solidFill>
                  <a:srgbClr val="444444"/>
                </a:solidFill>
                <a:latin typeface="Calibri"/>
                <a:cs typeface="Calibri"/>
              </a:rPr>
              <a:t>In July of 2022, our nation moved to the first-ever 3-digit dialing code for suicide prevention and mental health crises</a:t>
            </a:r>
            <a:r>
              <a:rPr lang="en-US" sz="1800" kern="0" dirty="0">
                <a:solidFill>
                  <a:srgbClr val="444444"/>
                </a:solidFill>
                <a:latin typeface="Calibri"/>
                <a:cs typeface="Calibri"/>
              </a:rPr>
              <a:t>.</a:t>
            </a:r>
            <a:endParaRPr lang="en-US" sz="1800" kern="0">
              <a:solidFill>
                <a:srgbClr val="444444"/>
              </a:solidFill>
              <a:latin typeface="Calibri"/>
              <a:cs typeface="Calibri"/>
            </a:endParaRPr>
          </a:p>
          <a:p>
            <a:pPr marL="0" indent="0" fontAlgn="base">
              <a:lnSpc>
                <a:spcPts val="2400"/>
              </a:lnSpc>
              <a:spcAft>
                <a:spcPts val="600"/>
              </a:spcAft>
              <a:buNone/>
            </a:pPr>
            <a:r>
              <a:rPr lang="en-US" sz="2400" b="1" i="0" kern="0" dirty="0">
                <a:solidFill>
                  <a:srgbClr val="444444"/>
                </a:solidFill>
                <a:latin typeface="Arial"/>
                <a:cs typeface="Arial"/>
              </a:rPr>
              <a:t>Fast Facts about 988:</a:t>
            </a:r>
          </a:p>
        </p:txBody>
      </p:sp>
      <p:sp>
        <p:nvSpPr>
          <p:cNvPr id="25" name="Content Placeholder 3">
            <a:extLst>
              <a:ext uri="{FF2B5EF4-FFF2-40B4-BE49-F238E27FC236}">
                <a16:creationId xmlns:a16="http://schemas.microsoft.com/office/drawing/2014/main" id="{BED65119-AC9D-4040-8C20-9DA2EB5DF7E5}"/>
              </a:ext>
            </a:extLst>
          </p:cNvPr>
          <p:cNvSpPr txBox="1">
            <a:spLocks/>
          </p:cNvSpPr>
          <p:nvPr/>
        </p:nvSpPr>
        <p:spPr>
          <a:xfrm>
            <a:off x="671786" y="3988831"/>
            <a:ext cx="2392904" cy="2643901"/>
          </a:xfrm>
          <a:prstGeom prst="rect">
            <a:avLst/>
          </a:prstGeom>
        </p:spPr>
        <p:txBody>
          <a:bodyPr lIns="91440" tIns="45720" rIns="91440" bIns="45720" anchor="t">
            <a:noAutofit/>
          </a:bodyPr>
          <a:lstStyle>
            <a:defPPr>
              <a:defRPr lang="en-US"/>
            </a:defPPr>
            <a:lvl1pPr marL="228600" indent="-228600">
              <a:lnSpc>
                <a:spcPct val="90000"/>
              </a:lnSpc>
              <a:spcBef>
                <a:spcPts val="1000"/>
              </a:spcBef>
              <a:buFontTx/>
              <a:buBlip>
                <a:blip r:embed="rId3"/>
              </a:buBlip>
              <a:defRPr sz="2800" b="0" i="0">
                <a:latin typeface="Arial" charset="0"/>
                <a:ea typeface="Arial" charset="0"/>
                <a:cs typeface="Arial" charset="0"/>
              </a:defRPr>
            </a:lvl1pPr>
            <a:lvl2pPr marL="9525" lvl="1" indent="0" algn="ctr" fontAlgn="base">
              <a:lnSpc>
                <a:spcPts val="1800"/>
              </a:lnSpc>
              <a:spcBef>
                <a:spcPts val="500"/>
              </a:spcBef>
              <a:spcAft>
                <a:spcPts val="600"/>
              </a:spcAft>
              <a:buClr>
                <a:srgbClr val="3DCDC2"/>
              </a:buClr>
              <a:buFontTx/>
              <a:buNone/>
              <a:defRPr sz="1500" b="0" i="0" kern="0">
                <a:solidFill>
                  <a:schemeClr val="bg1"/>
                </a:solidFill>
                <a:latin typeface="Calibri" panose="020F0502020204030204" pitchFamily="34" charset="0"/>
                <a:ea typeface="Arial" charset="0"/>
                <a:cs typeface="Calibri" panose="020F0502020204030204" pitchFamily="34" charset="0"/>
              </a:defRPr>
            </a:lvl2pPr>
            <a:lvl3pPr marL="1143000" indent="-228600">
              <a:lnSpc>
                <a:spcPct val="90000"/>
              </a:lnSpc>
              <a:spcBef>
                <a:spcPts val="500"/>
              </a:spcBef>
              <a:buFontTx/>
              <a:buBlip>
                <a:blip r:embed="rId3"/>
              </a:buBlip>
              <a:defRPr sz="2000" b="0" i="0">
                <a:latin typeface="Arial" charset="0"/>
                <a:ea typeface="Arial" charset="0"/>
                <a:cs typeface="Arial" charset="0"/>
              </a:defRPr>
            </a:lvl3pPr>
            <a:lvl4pPr marL="1600200" indent="-228600">
              <a:lnSpc>
                <a:spcPct val="90000"/>
              </a:lnSpc>
              <a:spcBef>
                <a:spcPts val="500"/>
              </a:spcBef>
              <a:buFontTx/>
              <a:buBlip>
                <a:blip r:embed="rId3"/>
              </a:buBlip>
              <a:defRPr b="0" i="0">
                <a:latin typeface="Arial" charset="0"/>
                <a:ea typeface="Arial" charset="0"/>
                <a:cs typeface="Arial" charset="0"/>
              </a:defRPr>
            </a:lvl4pPr>
            <a:lvl5pPr marL="2057400" indent="-228600">
              <a:lnSpc>
                <a:spcPct val="90000"/>
              </a:lnSpc>
              <a:spcBef>
                <a:spcPts val="500"/>
              </a:spcBef>
              <a:buFontTx/>
              <a:buBlip>
                <a:blip r:embed="rId3"/>
              </a:buBlip>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lvl="1"/>
            <a:r>
              <a:rPr lang="en-US">
                <a:latin typeface="Calibri"/>
                <a:cs typeface="Calibri"/>
              </a:rPr>
              <a:t>It provides </a:t>
            </a:r>
            <a:br>
              <a:rPr lang="en-US"/>
            </a:br>
            <a:r>
              <a:rPr lang="en-US">
                <a:latin typeface="Calibri"/>
                <a:cs typeface="Calibri"/>
              </a:rPr>
              <a:t>greater access to </a:t>
            </a:r>
            <a:br>
              <a:rPr lang="en-US"/>
            </a:br>
            <a:r>
              <a:rPr lang="en-US" b="1">
                <a:latin typeface="Calibri"/>
                <a:cs typeface="Calibri"/>
              </a:rPr>
              <a:t>24/7 confidential and </a:t>
            </a:r>
            <a:br>
              <a:rPr lang="en-US" b="1"/>
            </a:br>
            <a:r>
              <a:rPr lang="en-US" b="1">
                <a:latin typeface="Calibri"/>
                <a:cs typeface="Calibri"/>
              </a:rPr>
              <a:t>life-saving services</a:t>
            </a:r>
            <a:r>
              <a:rPr lang="en-US">
                <a:latin typeface="Calibri"/>
                <a:cs typeface="Calibri"/>
              </a:rPr>
              <a:t>.</a:t>
            </a:r>
            <a:r>
              <a:rPr lang="en-US" b="1">
                <a:latin typeface="Calibri"/>
                <a:cs typeface="Calibri"/>
              </a:rPr>
              <a:t> </a:t>
            </a:r>
            <a:endParaRPr lang="en-US" b="1"/>
          </a:p>
          <a:p>
            <a:pPr lvl="1"/>
            <a:endParaRPr lang="en-US"/>
          </a:p>
        </p:txBody>
      </p:sp>
      <p:sp>
        <p:nvSpPr>
          <p:cNvPr id="29" name="Content Placeholder 3">
            <a:extLst>
              <a:ext uri="{FF2B5EF4-FFF2-40B4-BE49-F238E27FC236}">
                <a16:creationId xmlns:a16="http://schemas.microsoft.com/office/drawing/2014/main" id="{63B1288C-DDBD-B747-8318-A63605A7AE38}"/>
              </a:ext>
            </a:extLst>
          </p:cNvPr>
          <p:cNvSpPr txBox="1">
            <a:spLocks/>
          </p:cNvSpPr>
          <p:nvPr/>
        </p:nvSpPr>
        <p:spPr>
          <a:xfrm>
            <a:off x="3172198" y="3988831"/>
            <a:ext cx="2411545" cy="264390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lvl="1" indent="0" algn="ctr" fontAlgn="base">
              <a:lnSpc>
                <a:spcPts val="1800"/>
              </a:lnSpc>
              <a:spcAft>
                <a:spcPts val="600"/>
              </a:spcAft>
              <a:buClr>
                <a:srgbClr val="3DCDC2"/>
              </a:buClr>
              <a:buNone/>
            </a:pPr>
            <a:r>
              <a:rPr lang="en-US" sz="1500" kern="0">
                <a:solidFill>
                  <a:schemeClr val="bg1"/>
                </a:solidFill>
                <a:latin typeface="Calibri"/>
                <a:cs typeface="Calibri"/>
              </a:rPr>
              <a:t>It does </a:t>
            </a:r>
            <a:r>
              <a:rPr lang="en-US" sz="1500" b="1" kern="0">
                <a:solidFill>
                  <a:schemeClr val="bg1"/>
                </a:solidFill>
                <a:latin typeface="Calibri"/>
                <a:cs typeface="Calibri"/>
              </a:rPr>
              <a:t>not replace </a:t>
            </a:r>
            <a:r>
              <a:rPr lang="en-US" sz="1500" kern="0">
                <a:solidFill>
                  <a:schemeClr val="bg1"/>
                </a:solidFill>
                <a:latin typeface="Calibri"/>
                <a:cs typeface="Calibri"/>
              </a:rPr>
              <a:t>the existing National Suicide Prevention Lifeline– </a:t>
            </a:r>
            <a:br>
              <a:rPr lang="en-US" sz="1500" kern="0">
                <a:latin typeface="Calibri" panose="020F0502020204030204" pitchFamily="34" charset="0"/>
                <a:cs typeface="Calibri" panose="020F0502020204030204" pitchFamily="34" charset="0"/>
              </a:rPr>
            </a:br>
            <a:r>
              <a:rPr lang="en-US" sz="1500" kern="0">
                <a:solidFill>
                  <a:schemeClr val="bg1"/>
                </a:solidFill>
                <a:latin typeface="Calibri"/>
                <a:cs typeface="Calibri"/>
              </a:rPr>
              <a:t>but in fact strengthens </a:t>
            </a:r>
            <a:br>
              <a:rPr lang="en-US" sz="1500" kern="0">
                <a:latin typeface="Calibri" panose="020F0502020204030204" pitchFamily="34" charset="0"/>
                <a:cs typeface="Calibri" panose="020F0502020204030204" pitchFamily="34" charset="0"/>
              </a:rPr>
            </a:br>
            <a:r>
              <a:rPr lang="en-US" sz="1500" kern="0">
                <a:solidFill>
                  <a:schemeClr val="bg1"/>
                </a:solidFill>
                <a:latin typeface="Calibri"/>
                <a:cs typeface="Calibri"/>
              </a:rPr>
              <a:t>and expands it.</a:t>
            </a:r>
          </a:p>
          <a:p>
            <a:pPr marL="457200" lvl="1" indent="0" fontAlgn="base">
              <a:lnSpc>
                <a:spcPts val="1800"/>
              </a:lnSpc>
              <a:spcAft>
                <a:spcPts val="1200"/>
              </a:spcAft>
              <a:buNone/>
            </a:pPr>
            <a:endParaRPr lang="en-US" sz="1500">
              <a:solidFill>
                <a:schemeClr val="bg1"/>
              </a:solidFill>
              <a:latin typeface="+mj-lt"/>
              <a:cs typeface="Arial"/>
            </a:endParaRPr>
          </a:p>
        </p:txBody>
      </p:sp>
      <p:sp>
        <p:nvSpPr>
          <p:cNvPr id="30" name="Content Placeholder 3">
            <a:extLst>
              <a:ext uri="{FF2B5EF4-FFF2-40B4-BE49-F238E27FC236}">
                <a16:creationId xmlns:a16="http://schemas.microsoft.com/office/drawing/2014/main" id="{ECFFFDE8-A5FF-554C-B19C-130A771D88C8}"/>
              </a:ext>
            </a:extLst>
          </p:cNvPr>
          <p:cNvSpPr txBox="1">
            <a:spLocks/>
          </p:cNvSpPr>
          <p:nvPr/>
        </p:nvSpPr>
        <p:spPr>
          <a:xfrm>
            <a:off x="5672603" y="3988831"/>
            <a:ext cx="2527015" cy="264390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lvl="1" indent="0" algn="ctr" fontAlgn="base">
              <a:lnSpc>
                <a:spcPts val="1800"/>
              </a:lnSpc>
              <a:spcAft>
                <a:spcPts val="600"/>
              </a:spcAft>
              <a:buClr>
                <a:srgbClr val="3DCDC2"/>
              </a:buClr>
              <a:buNone/>
            </a:pPr>
            <a:r>
              <a:rPr lang="en-US" sz="1500" kern="0">
                <a:solidFill>
                  <a:schemeClr val="bg1"/>
                </a:solidFill>
                <a:latin typeface="Calibri" panose="020F0502020204030204" pitchFamily="34" charset="0"/>
                <a:cs typeface="Calibri" panose="020F0502020204030204" pitchFamily="34" charset="0"/>
              </a:rPr>
              <a:t>It is an </a:t>
            </a:r>
            <a:r>
              <a:rPr lang="en-US" sz="1500" b="1" kern="0">
                <a:solidFill>
                  <a:schemeClr val="bg1"/>
                </a:solidFill>
                <a:latin typeface="Calibri" panose="020F0502020204030204" pitchFamily="34" charset="0"/>
                <a:cs typeface="Calibri" panose="020F0502020204030204" pitchFamily="34" charset="0"/>
              </a:rPr>
              <a:t>easy-to-remember number that helps to </a:t>
            </a:r>
            <a:br>
              <a:rPr lang="en-US" sz="1500" b="1" kern="0">
                <a:solidFill>
                  <a:schemeClr val="bg1"/>
                </a:solidFill>
                <a:latin typeface="Calibri" panose="020F0502020204030204" pitchFamily="34" charset="0"/>
                <a:cs typeface="Calibri" panose="020F0502020204030204" pitchFamily="34" charset="0"/>
              </a:rPr>
            </a:br>
            <a:r>
              <a:rPr lang="en-US" sz="1500" b="1" kern="0">
                <a:solidFill>
                  <a:schemeClr val="bg1"/>
                </a:solidFill>
                <a:latin typeface="Calibri" panose="020F0502020204030204" pitchFamily="34" charset="0"/>
                <a:cs typeface="Calibri" panose="020F0502020204030204" pitchFamily="34" charset="0"/>
              </a:rPr>
              <a:t>provide direct connection </a:t>
            </a:r>
            <a:br>
              <a:rPr lang="en-US" sz="1500" b="1" kern="0">
                <a:solidFill>
                  <a:schemeClr val="bg1"/>
                </a:solidFill>
                <a:latin typeface="Calibri" panose="020F0502020204030204" pitchFamily="34" charset="0"/>
                <a:cs typeface="Calibri" panose="020F0502020204030204" pitchFamily="34" charset="0"/>
              </a:rPr>
            </a:br>
            <a:r>
              <a:rPr lang="en-US" sz="1500" kern="0">
                <a:solidFill>
                  <a:schemeClr val="bg1"/>
                </a:solidFill>
                <a:latin typeface="Calibri" panose="020F0502020204030204" pitchFamily="34" charset="0"/>
                <a:cs typeface="Calibri" panose="020F0502020204030204" pitchFamily="34" charset="0"/>
              </a:rPr>
              <a:t>to compassionate, </a:t>
            </a:r>
            <a:br>
              <a:rPr lang="en-US" sz="1500" kern="0">
                <a:solidFill>
                  <a:schemeClr val="bg1"/>
                </a:solidFill>
                <a:latin typeface="Calibri" panose="020F0502020204030204" pitchFamily="34" charset="0"/>
                <a:cs typeface="Calibri" panose="020F0502020204030204" pitchFamily="34" charset="0"/>
              </a:rPr>
            </a:br>
            <a:r>
              <a:rPr lang="en-US" sz="1500" kern="0">
                <a:solidFill>
                  <a:schemeClr val="bg1"/>
                </a:solidFill>
                <a:latin typeface="Calibri" panose="020F0502020204030204" pitchFamily="34" charset="0"/>
                <a:cs typeface="Calibri" panose="020F0502020204030204" pitchFamily="34" charset="0"/>
              </a:rPr>
              <a:t>accessible care.</a:t>
            </a:r>
          </a:p>
        </p:txBody>
      </p:sp>
      <p:pic>
        <p:nvPicPr>
          <p:cNvPr id="4" name="Picture 3">
            <a:extLst>
              <a:ext uri="{FF2B5EF4-FFF2-40B4-BE49-F238E27FC236}">
                <a16:creationId xmlns:a16="http://schemas.microsoft.com/office/drawing/2014/main" id="{75D94AB7-47D7-D84C-A730-E1176CDEE9E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4719"/>
          <a:stretch/>
        </p:blipFill>
        <p:spPr>
          <a:xfrm rot="3823">
            <a:off x="9482517" y="343770"/>
            <a:ext cx="2720860" cy="6533141"/>
          </a:xfrm>
          <a:prstGeom prst="rect">
            <a:avLst/>
          </a:prstGeom>
          <a:effectLst>
            <a:outerShdw blurRad="246842" sx="102000" sy="102000" algn="ctr" rotWithShape="0">
              <a:prstClr val="black">
                <a:alpha val="9000"/>
              </a:prstClr>
            </a:outerShdw>
          </a:effectLst>
        </p:spPr>
      </p:pic>
      <p:pic>
        <p:nvPicPr>
          <p:cNvPr id="6" name="Picture 5" descr="Chart&#10;&#10;Description automatically generated with low confidence">
            <a:extLst>
              <a:ext uri="{FF2B5EF4-FFF2-40B4-BE49-F238E27FC236}">
                <a16:creationId xmlns:a16="http://schemas.microsoft.com/office/drawing/2014/main" id="{13A945D7-15D6-FD47-BBC6-29EDBD71BD6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72438">
            <a:off x="10045207" y="740814"/>
            <a:ext cx="1416017" cy="3050379"/>
          </a:xfrm>
          <a:prstGeom prst="roundRect">
            <a:avLst>
              <a:gd name="adj" fmla="val 10920"/>
            </a:avLst>
          </a:prstGeom>
          <a:effectLst>
            <a:innerShdw blurRad="233471">
              <a:prstClr val="black">
                <a:alpha val="61000"/>
              </a:prstClr>
            </a:innerShdw>
          </a:effectLst>
        </p:spPr>
      </p:pic>
      <p:sp>
        <p:nvSpPr>
          <p:cNvPr id="32" name="TextBox 31">
            <a:extLst>
              <a:ext uri="{FF2B5EF4-FFF2-40B4-BE49-F238E27FC236}">
                <a16:creationId xmlns:a16="http://schemas.microsoft.com/office/drawing/2014/main" id="{33DD2B58-D875-2449-BD42-036907D7761D}"/>
              </a:ext>
            </a:extLst>
          </p:cNvPr>
          <p:cNvSpPr txBox="1"/>
          <p:nvPr/>
        </p:nvSpPr>
        <p:spPr>
          <a:xfrm rot="120000">
            <a:off x="10343649" y="1010387"/>
            <a:ext cx="822570" cy="528750"/>
          </a:xfrm>
          <a:prstGeom prst="rect">
            <a:avLst/>
          </a:prstGeom>
          <a:solidFill>
            <a:schemeClr val="bg1"/>
          </a:solidFill>
        </p:spPr>
        <p:txBody>
          <a:bodyPr wrap="square" rtlCol="0">
            <a:spAutoFit/>
          </a:bodyPr>
          <a:lstStyle/>
          <a:p>
            <a:r>
              <a:rPr lang="en-US" sz="3000">
                <a:solidFill>
                  <a:schemeClr val="tx1">
                    <a:alpha val="81000"/>
                  </a:schemeClr>
                </a:solidFill>
                <a:latin typeface="Arial" panose="020B0604020202020204" pitchFamily="34" charset="0"/>
                <a:cs typeface="Arial" panose="020B0604020202020204" pitchFamily="34" charset="0"/>
              </a:rPr>
              <a:t>988</a:t>
            </a:r>
          </a:p>
        </p:txBody>
      </p:sp>
      <p:sp>
        <p:nvSpPr>
          <p:cNvPr id="16" name="Rectangle 15">
            <a:extLst>
              <a:ext uri="{FF2B5EF4-FFF2-40B4-BE49-F238E27FC236}">
                <a16:creationId xmlns:a16="http://schemas.microsoft.com/office/drawing/2014/main" id="{7A7E0752-B560-E646-AAB9-B08380D89F20}"/>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7" name="Rectangle 16">
            <a:extLst>
              <a:ext uri="{FF2B5EF4-FFF2-40B4-BE49-F238E27FC236}">
                <a16:creationId xmlns:a16="http://schemas.microsoft.com/office/drawing/2014/main" id="{818A620C-6B61-0E4E-BF76-702BD3914E8D}"/>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FCC2D3D-32F0-5746-BF92-324AED7420B5}"/>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2" name="Slide Number Placeholder 5">
            <a:extLst>
              <a:ext uri="{FF2B5EF4-FFF2-40B4-BE49-F238E27FC236}">
                <a16:creationId xmlns:a16="http://schemas.microsoft.com/office/drawing/2014/main" id="{C110C9B8-A0CF-7B46-BF89-2D48C25E8668}"/>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4</a:t>
            </a:fld>
            <a:endParaRPr lang="en-US">
              <a:solidFill>
                <a:schemeClr val="bg1"/>
              </a:solidFill>
            </a:endParaRPr>
          </a:p>
        </p:txBody>
      </p:sp>
      <p:pic>
        <p:nvPicPr>
          <p:cNvPr id="24" name="Graphic 23">
            <a:extLst>
              <a:ext uri="{FF2B5EF4-FFF2-40B4-BE49-F238E27FC236}">
                <a16:creationId xmlns:a16="http://schemas.microsoft.com/office/drawing/2014/main" id="{765F7100-54DD-414E-98A4-9810581F0118}"/>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31650" t="26206" r="23610" b="41452"/>
          <a:stretch/>
        </p:blipFill>
        <p:spPr>
          <a:xfrm>
            <a:off x="7727423" y="6513977"/>
            <a:ext cx="385951" cy="361051"/>
          </a:xfrm>
          <a:prstGeom prst="rect">
            <a:avLst/>
          </a:prstGeom>
        </p:spPr>
      </p:pic>
    </p:spTree>
    <p:extLst>
      <p:ext uri="{BB962C8B-B14F-4D97-AF65-F5344CB8AC3E}">
        <p14:creationId xmlns:p14="http://schemas.microsoft.com/office/powerpoint/2010/main" val="21846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A7E0752-B560-E646-AAB9-B08380D89F20}"/>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7" name="Rectangle 16">
            <a:extLst>
              <a:ext uri="{FF2B5EF4-FFF2-40B4-BE49-F238E27FC236}">
                <a16:creationId xmlns:a16="http://schemas.microsoft.com/office/drawing/2014/main" id="{818A620C-6B61-0E4E-BF76-702BD3914E8D}"/>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7BE14EE6-5BB9-4944-ADE5-FDFB0CC5A3EA}"/>
              </a:ext>
            </a:extLst>
          </p:cNvPr>
          <p:cNvSpPr txBox="1">
            <a:spLocks/>
          </p:cNvSpPr>
          <p:nvPr/>
        </p:nvSpPr>
        <p:spPr>
          <a:xfrm>
            <a:off x="612648" y="420624"/>
            <a:ext cx="9270528"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2509838" algn="l"/>
              </a:tabLst>
            </a:pPr>
            <a:r>
              <a:rPr lang="en-US" sz="3600" b="1">
                <a:solidFill>
                  <a:srgbClr val="444444"/>
                </a:solidFill>
                <a:latin typeface="Arial"/>
                <a:cs typeface="Arial"/>
              </a:rPr>
              <a:t>We Must Equip our Messengers Now</a:t>
            </a:r>
          </a:p>
        </p:txBody>
      </p:sp>
      <p:sp>
        <p:nvSpPr>
          <p:cNvPr id="19" name="Content Placeholder 3">
            <a:extLst>
              <a:ext uri="{FF2B5EF4-FFF2-40B4-BE49-F238E27FC236}">
                <a16:creationId xmlns:a16="http://schemas.microsoft.com/office/drawing/2014/main" id="{98957DE5-7785-2244-9490-8D3D8A1D3A98}"/>
              </a:ext>
            </a:extLst>
          </p:cNvPr>
          <p:cNvSpPr txBox="1">
            <a:spLocks/>
          </p:cNvSpPr>
          <p:nvPr/>
        </p:nvSpPr>
        <p:spPr>
          <a:xfrm>
            <a:off x="612648" y="1719072"/>
            <a:ext cx="5617329" cy="141130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800"/>
              </a:lnSpc>
              <a:spcAft>
                <a:spcPts val="1200"/>
              </a:spcAft>
              <a:buNone/>
            </a:pPr>
            <a:r>
              <a:rPr lang="en-US" sz="2400" b="1" kern="0" dirty="0">
                <a:solidFill>
                  <a:srgbClr val="444444"/>
                </a:solidFill>
                <a:latin typeface="Arial"/>
                <a:cs typeface="Arial"/>
              </a:rPr>
              <a:t>Most Americans are completely unaware of what 988 even is. However, most are in favor of crisis call centers.</a:t>
            </a:r>
            <a:endParaRPr lang="en-US" sz="2400" b="1" kern="0" dirty="0">
              <a:solidFill>
                <a:srgbClr val="444444"/>
              </a:solidFill>
              <a:latin typeface="Arial"/>
              <a:cs typeface="Arial" panose="020B0604020202020204" pitchFamily="34" charset="0"/>
            </a:endParaRPr>
          </a:p>
        </p:txBody>
      </p:sp>
      <p:sp>
        <p:nvSpPr>
          <p:cNvPr id="20" name="Slide Number Placeholder 5">
            <a:extLst>
              <a:ext uri="{FF2B5EF4-FFF2-40B4-BE49-F238E27FC236}">
                <a16:creationId xmlns:a16="http://schemas.microsoft.com/office/drawing/2014/main" id="{8FCC2D3D-32F0-5746-BF92-324AED7420B5}"/>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2" name="Slide Number Placeholder 5">
            <a:extLst>
              <a:ext uri="{FF2B5EF4-FFF2-40B4-BE49-F238E27FC236}">
                <a16:creationId xmlns:a16="http://schemas.microsoft.com/office/drawing/2014/main" id="{C110C9B8-A0CF-7B46-BF89-2D48C25E8668}"/>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5</a:t>
            </a:fld>
            <a:endParaRPr lang="en-US">
              <a:solidFill>
                <a:schemeClr val="bg1"/>
              </a:solidFill>
            </a:endParaRPr>
          </a:p>
        </p:txBody>
      </p:sp>
      <p:pic>
        <p:nvPicPr>
          <p:cNvPr id="24" name="Graphic 23">
            <a:extLst>
              <a:ext uri="{FF2B5EF4-FFF2-40B4-BE49-F238E27FC236}">
                <a16:creationId xmlns:a16="http://schemas.microsoft.com/office/drawing/2014/main" id="{765F7100-54DD-414E-98A4-9810581F0118}"/>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sp>
        <p:nvSpPr>
          <p:cNvPr id="34" name="Content Placeholder 3">
            <a:extLst>
              <a:ext uri="{FF2B5EF4-FFF2-40B4-BE49-F238E27FC236}">
                <a16:creationId xmlns:a16="http://schemas.microsoft.com/office/drawing/2014/main" id="{F6F9D71D-02E8-F94A-A884-1A16625215F5}"/>
              </a:ext>
            </a:extLst>
          </p:cNvPr>
          <p:cNvSpPr txBox="1">
            <a:spLocks/>
          </p:cNvSpPr>
          <p:nvPr/>
        </p:nvSpPr>
        <p:spPr>
          <a:xfrm>
            <a:off x="612647" y="5034997"/>
            <a:ext cx="5272559" cy="1411306"/>
          </a:xfrm>
          <a:prstGeom prst="rect">
            <a:avLst/>
          </a:prstGeom>
        </p:spPr>
        <p:txBody>
          <a:bodyPr wrap="square"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620" lvl="1" indent="0" fontAlgn="base">
              <a:lnSpc>
                <a:spcPts val="2000"/>
              </a:lnSpc>
              <a:spcBef>
                <a:spcPts val="1000"/>
              </a:spcBef>
              <a:spcAft>
                <a:spcPts val="1200"/>
              </a:spcAft>
              <a:buNone/>
            </a:pPr>
            <a:r>
              <a:rPr lang="en-US" sz="1800" kern="0" dirty="0">
                <a:solidFill>
                  <a:srgbClr val="444444"/>
                </a:solidFill>
                <a:latin typeface="Calibri"/>
                <a:cs typeface="Calibri"/>
              </a:rPr>
              <a:t>of those surveyed are familiar with 988.</a:t>
            </a:r>
            <a:endParaRPr lang="en-US" dirty="0">
              <a:solidFill>
                <a:srgbClr val="000000"/>
              </a:solidFill>
            </a:endParaRPr>
          </a:p>
        </p:txBody>
      </p:sp>
      <p:sp>
        <p:nvSpPr>
          <p:cNvPr id="35" name="Content Placeholder 3">
            <a:extLst>
              <a:ext uri="{FF2B5EF4-FFF2-40B4-BE49-F238E27FC236}">
                <a16:creationId xmlns:a16="http://schemas.microsoft.com/office/drawing/2014/main" id="{69E2E0D6-9004-5240-A71F-46BF8328F41F}"/>
              </a:ext>
            </a:extLst>
          </p:cNvPr>
          <p:cNvSpPr txBox="1">
            <a:spLocks/>
          </p:cNvSpPr>
          <p:nvPr/>
        </p:nvSpPr>
        <p:spPr>
          <a:xfrm>
            <a:off x="5998246" y="5046720"/>
            <a:ext cx="5889890" cy="1423029"/>
          </a:xfrm>
          <a:prstGeom prst="rect">
            <a:avLst/>
          </a:prstGeom>
        </p:spPr>
        <p:txBody>
          <a:bodyPr wrap="square"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620" lvl="1" indent="0">
              <a:lnSpc>
                <a:spcPts val="2000"/>
              </a:lnSpc>
              <a:spcBef>
                <a:spcPts val="1000"/>
              </a:spcBef>
              <a:spcAft>
                <a:spcPts val="1200"/>
              </a:spcAft>
              <a:buNone/>
            </a:pPr>
            <a:r>
              <a:rPr lang="en-US" sz="1800" kern="0" dirty="0">
                <a:solidFill>
                  <a:srgbClr val="444444"/>
                </a:solidFill>
                <a:latin typeface="Calibri"/>
                <a:cs typeface="Calibri"/>
              </a:rPr>
              <a:t>support creating 24/7 mental health, alcohol/drug, and suicide crisis call centers that can respond effectively to callers and follow-up later</a:t>
            </a:r>
            <a:endParaRPr lang="en-US" dirty="0"/>
          </a:p>
        </p:txBody>
      </p:sp>
      <p:sp>
        <p:nvSpPr>
          <p:cNvPr id="36" name="TextBox 35">
            <a:extLst>
              <a:ext uri="{FF2B5EF4-FFF2-40B4-BE49-F238E27FC236}">
                <a16:creationId xmlns:a16="http://schemas.microsoft.com/office/drawing/2014/main" id="{9BCB9C26-87C4-2247-BFB2-96A1DECA4BB0}"/>
              </a:ext>
            </a:extLst>
          </p:cNvPr>
          <p:cNvSpPr txBox="1"/>
          <p:nvPr/>
        </p:nvSpPr>
        <p:spPr>
          <a:xfrm>
            <a:off x="612648" y="6302298"/>
            <a:ext cx="5869932" cy="207749"/>
          </a:xfrm>
          <a:prstGeom prst="rect">
            <a:avLst/>
          </a:prstGeom>
          <a:noFill/>
        </p:spPr>
        <p:txBody>
          <a:bodyPr wrap="square" lIns="91440" tIns="45720" rIns="91440" bIns="45720" rtlCol="0" anchor="t">
            <a:spAutoFit/>
          </a:bodyPr>
          <a:lstStyle/>
          <a:p>
            <a:r>
              <a:rPr lang="en-US" sz="750" dirty="0">
                <a:ea typeface="+mn-lt"/>
                <a:cs typeface="+mn-lt"/>
              </a:rPr>
              <a:t>https://www.nami.org/Support-Education/Publications-Reports/Survey-Reports/Poll-of-Public-Perspectives-on-988-Crisis-Response-2023</a:t>
            </a:r>
            <a:endParaRPr lang="en-US" dirty="0"/>
          </a:p>
        </p:txBody>
      </p:sp>
      <p:sp>
        <p:nvSpPr>
          <p:cNvPr id="41" name="Content Placeholder 3">
            <a:extLst>
              <a:ext uri="{FF2B5EF4-FFF2-40B4-BE49-F238E27FC236}">
                <a16:creationId xmlns:a16="http://schemas.microsoft.com/office/drawing/2014/main" id="{95C37A8B-3097-304F-9C7C-666CCDB25D5F}"/>
              </a:ext>
            </a:extLst>
          </p:cNvPr>
          <p:cNvSpPr txBox="1">
            <a:spLocks/>
          </p:cNvSpPr>
          <p:nvPr/>
        </p:nvSpPr>
        <p:spPr>
          <a:xfrm>
            <a:off x="648589" y="4244782"/>
            <a:ext cx="750459" cy="367609"/>
          </a:xfrm>
          <a:prstGeom prst="rect">
            <a:avLst/>
          </a:prstGeom>
        </p:spPr>
        <p:txBody>
          <a:bodyPr wrap="square" lIns="91440" tIns="45720" rIns="91440" bIns="45720"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620" lvl="1" indent="0" fontAlgn="base">
              <a:lnSpc>
                <a:spcPts val="2400"/>
              </a:lnSpc>
              <a:spcBef>
                <a:spcPts val="1000"/>
              </a:spcBef>
              <a:spcAft>
                <a:spcPts val="1200"/>
              </a:spcAft>
              <a:buNone/>
            </a:pPr>
            <a:r>
              <a:rPr lang="en-US" sz="1800" b="1" kern="0" dirty="0">
                <a:latin typeface="Arial"/>
                <a:cs typeface="Arial"/>
              </a:rPr>
              <a:t>Just</a:t>
            </a:r>
          </a:p>
        </p:txBody>
      </p:sp>
      <p:sp>
        <p:nvSpPr>
          <p:cNvPr id="2" name="TextBox 1">
            <a:extLst>
              <a:ext uri="{FF2B5EF4-FFF2-40B4-BE49-F238E27FC236}">
                <a16:creationId xmlns:a16="http://schemas.microsoft.com/office/drawing/2014/main" id="{4AF99446-DFB6-D145-AF4E-2B731400899A}"/>
              </a:ext>
            </a:extLst>
          </p:cNvPr>
          <p:cNvSpPr txBox="1"/>
          <p:nvPr/>
        </p:nvSpPr>
        <p:spPr>
          <a:xfrm>
            <a:off x="1267117" y="3645599"/>
            <a:ext cx="3208867" cy="1569660"/>
          </a:xfrm>
          <a:prstGeom prst="rect">
            <a:avLst/>
          </a:prstGeom>
          <a:noFill/>
        </p:spPr>
        <p:txBody>
          <a:bodyPr wrap="square" lIns="91440" tIns="45720" rIns="91440" bIns="45720" rtlCol="0" anchor="t">
            <a:spAutoFit/>
          </a:bodyPr>
          <a:lstStyle/>
          <a:p>
            <a:r>
              <a:rPr lang="en-US" sz="9600" b="1" spc="-1400" dirty="0">
                <a:solidFill>
                  <a:srgbClr val="33CCCC"/>
                </a:solidFill>
                <a:latin typeface="Arial"/>
                <a:cs typeface="Arial"/>
              </a:rPr>
              <a:t>17</a:t>
            </a:r>
            <a:r>
              <a:rPr lang="en-US" sz="7500" b="1" spc="-1400" dirty="0">
                <a:solidFill>
                  <a:srgbClr val="33CCCC"/>
                </a:solidFill>
                <a:latin typeface="Arial"/>
                <a:cs typeface="Arial"/>
              </a:rPr>
              <a:t>%</a:t>
            </a:r>
          </a:p>
        </p:txBody>
      </p:sp>
      <p:sp>
        <p:nvSpPr>
          <p:cNvPr id="38" name="TextBox 37">
            <a:extLst>
              <a:ext uri="{FF2B5EF4-FFF2-40B4-BE49-F238E27FC236}">
                <a16:creationId xmlns:a16="http://schemas.microsoft.com/office/drawing/2014/main" id="{6AE5187E-353A-6045-B5BF-403A18E63649}"/>
              </a:ext>
            </a:extLst>
          </p:cNvPr>
          <p:cNvSpPr txBox="1"/>
          <p:nvPr/>
        </p:nvSpPr>
        <p:spPr>
          <a:xfrm>
            <a:off x="6872101" y="3645600"/>
            <a:ext cx="3947420" cy="1569660"/>
          </a:xfrm>
          <a:prstGeom prst="rect">
            <a:avLst/>
          </a:prstGeom>
          <a:noFill/>
        </p:spPr>
        <p:txBody>
          <a:bodyPr wrap="square" lIns="91440" tIns="45720" rIns="91440" bIns="45720" rtlCol="0" anchor="t">
            <a:spAutoFit/>
          </a:bodyPr>
          <a:lstStyle/>
          <a:p>
            <a:r>
              <a:rPr lang="en-US" sz="9600" b="1" spc="-300" dirty="0">
                <a:solidFill>
                  <a:srgbClr val="9C5CAD"/>
                </a:solidFill>
                <a:latin typeface="Arial"/>
                <a:cs typeface="Arial"/>
              </a:rPr>
              <a:t>90</a:t>
            </a:r>
            <a:r>
              <a:rPr lang="en-US" sz="7500" b="1" spc="-300" dirty="0">
                <a:solidFill>
                  <a:srgbClr val="9C5CAD"/>
                </a:solidFill>
                <a:latin typeface="Arial"/>
                <a:cs typeface="Arial"/>
              </a:rPr>
              <a:t>%</a:t>
            </a:r>
          </a:p>
        </p:txBody>
      </p:sp>
      <p:cxnSp>
        <p:nvCxnSpPr>
          <p:cNvPr id="9" name="Straight Connector 8">
            <a:extLst>
              <a:ext uri="{FF2B5EF4-FFF2-40B4-BE49-F238E27FC236}">
                <a16:creationId xmlns:a16="http://schemas.microsoft.com/office/drawing/2014/main" id="{E8693CD1-6899-9D4C-92CC-ABB9188071A5}"/>
              </a:ext>
            </a:extLst>
          </p:cNvPr>
          <p:cNvCxnSpPr>
            <a:cxnSpLocks/>
          </p:cNvCxnSpPr>
          <p:nvPr/>
        </p:nvCxnSpPr>
        <p:spPr>
          <a:xfrm flipH="1" flipV="1">
            <a:off x="2645714" y="3515660"/>
            <a:ext cx="18375" cy="1584484"/>
          </a:xfrm>
          <a:prstGeom prst="line">
            <a:avLst/>
          </a:prstGeom>
          <a:ln w="12700" cap="rnd">
            <a:solidFill>
              <a:srgbClr val="444444"/>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D7B42CE-3057-F943-BD46-362FED6BE43C}"/>
              </a:ext>
            </a:extLst>
          </p:cNvPr>
          <p:cNvGrpSpPr/>
          <p:nvPr/>
        </p:nvGrpSpPr>
        <p:grpSpPr>
          <a:xfrm>
            <a:off x="9242201" y="-9770"/>
            <a:ext cx="2638183" cy="2662108"/>
            <a:chOff x="9242201" y="6414"/>
            <a:chExt cx="2638183" cy="2355650"/>
          </a:xfrm>
        </p:grpSpPr>
        <p:sp>
          <p:nvSpPr>
            <p:cNvPr id="12" name="Right Triangle 11">
              <a:extLst>
                <a:ext uri="{FF2B5EF4-FFF2-40B4-BE49-F238E27FC236}">
                  <a16:creationId xmlns:a16="http://schemas.microsoft.com/office/drawing/2014/main" id="{E1852AC7-9F56-1C4C-9DA3-29C3E5BF0206}"/>
                </a:ext>
              </a:extLst>
            </p:cNvPr>
            <p:cNvSpPr/>
            <p:nvPr/>
          </p:nvSpPr>
          <p:spPr>
            <a:xfrm rot="16200000" flipH="1">
              <a:off x="10445375" y="927055"/>
              <a:ext cx="231835" cy="2638183"/>
            </a:xfrm>
            <a:prstGeom prst="rtTriangle">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16D5E4-1E1F-E649-A5BA-E14D2348F839}"/>
                </a:ext>
              </a:extLst>
            </p:cNvPr>
            <p:cNvSpPr/>
            <p:nvPr/>
          </p:nvSpPr>
          <p:spPr>
            <a:xfrm>
              <a:off x="9242201" y="6414"/>
              <a:ext cx="2638182" cy="2123931"/>
            </a:xfrm>
            <a:prstGeom prst="rect">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Graphic 22">
            <a:extLst>
              <a:ext uri="{FF2B5EF4-FFF2-40B4-BE49-F238E27FC236}">
                <a16:creationId xmlns:a16="http://schemas.microsoft.com/office/drawing/2014/main" id="{4A5682A6-B319-9F46-8F1C-D95D27F951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6448" y="108056"/>
            <a:ext cx="630936" cy="630936"/>
          </a:xfrm>
          <a:prstGeom prst="rect">
            <a:avLst/>
          </a:prstGeom>
        </p:spPr>
      </p:pic>
      <p:sp>
        <p:nvSpPr>
          <p:cNvPr id="37" name="TextBox 36">
            <a:extLst>
              <a:ext uri="{FF2B5EF4-FFF2-40B4-BE49-F238E27FC236}">
                <a16:creationId xmlns:a16="http://schemas.microsoft.com/office/drawing/2014/main" id="{D24E2137-A311-0C41-9FB4-7BBFF1AA64AF}"/>
              </a:ext>
            </a:extLst>
          </p:cNvPr>
          <p:cNvSpPr txBox="1"/>
          <p:nvPr/>
        </p:nvSpPr>
        <p:spPr>
          <a:xfrm>
            <a:off x="9577098" y="809989"/>
            <a:ext cx="2002254" cy="1085169"/>
          </a:xfrm>
          <a:prstGeom prst="rect">
            <a:avLst/>
          </a:prstGeom>
          <a:noFill/>
        </p:spPr>
        <p:txBody>
          <a:bodyPr wrap="square" lIns="91440" tIns="45720" rIns="91440" bIns="45720" rtlCol="0" anchor="t">
            <a:spAutoFit/>
          </a:bodyPr>
          <a:lstStyle/>
          <a:p>
            <a:pPr>
              <a:lnSpc>
                <a:spcPts val="1500"/>
              </a:lnSpc>
              <a:spcAft>
                <a:spcPts val="300"/>
              </a:spcAft>
            </a:pPr>
            <a:r>
              <a:rPr lang="en-US" sz="1500" b="1" cap="all" dirty="0">
                <a:solidFill>
                  <a:srgbClr val="444444"/>
                </a:solidFill>
                <a:latin typeface="Arial"/>
                <a:cs typeface="Arial"/>
              </a:rPr>
              <a:t>Key Takeaway</a:t>
            </a:r>
          </a:p>
          <a:p>
            <a:pPr>
              <a:lnSpc>
                <a:spcPts val="1500"/>
              </a:lnSpc>
              <a:spcAft>
                <a:spcPts val="600"/>
              </a:spcAft>
            </a:pPr>
            <a:r>
              <a:rPr lang="en-US" sz="1200" dirty="0">
                <a:solidFill>
                  <a:schemeClr val="bg1"/>
                </a:solidFill>
                <a:latin typeface="Calibri"/>
                <a:ea typeface="Calibri"/>
                <a:cs typeface="Calibri"/>
              </a:rPr>
              <a:t>We must  educate </a:t>
            </a:r>
            <a:br>
              <a:rPr lang="en-US" sz="1200" dirty="0">
                <a:latin typeface="Calibri" panose="020F0502020204030204" pitchFamily="34" charset="0"/>
                <a:cs typeface="Calibri" panose="020F0502020204030204" pitchFamily="34" charset="0"/>
              </a:rPr>
            </a:br>
            <a:r>
              <a:rPr lang="en-US" sz="1200" dirty="0">
                <a:solidFill>
                  <a:schemeClr val="bg1"/>
                </a:solidFill>
                <a:latin typeface="Calibri"/>
                <a:ea typeface="Calibri"/>
                <a:cs typeface="Calibri"/>
              </a:rPr>
              <a:t>the nation about 988 </a:t>
            </a:r>
            <a:br>
              <a:rPr lang="en-US" sz="1200" dirty="0">
                <a:latin typeface="Calibri" panose="020F0502020204030204" pitchFamily="34" charset="0"/>
                <a:cs typeface="Calibri" panose="020F0502020204030204" pitchFamily="34" charset="0"/>
              </a:rPr>
            </a:br>
            <a:r>
              <a:rPr lang="en-US" sz="1200" dirty="0">
                <a:solidFill>
                  <a:schemeClr val="bg1"/>
                </a:solidFill>
                <a:latin typeface="Calibri"/>
                <a:ea typeface="Calibri"/>
                <a:cs typeface="Calibri"/>
              </a:rPr>
              <a:t>so they can utilize this lifesaving resource!</a:t>
            </a:r>
          </a:p>
        </p:txBody>
      </p:sp>
      <p:pic>
        <p:nvPicPr>
          <p:cNvPr id="30" name="Graphic 29" descr="Gender with solid fill">
            <a:extLst>
              <a:ext uri="{FF2B5EF4-FFF2-40B4-BE49-F238E27FC236}">
                <a16:creationId xmlns:a16="http://schemas.microsoft.com/office/drawing/2014/main" id="{0AE6C80B-65B9-2E4B-9088-45B108E99596}"/>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56326"/>
          <a:stretch/>
        </p:blipFill>
        <p:spPr>
          <a:xfrm>
            <a:off x="3708504" y="3942977"/>
            <a:ext cx="459738" cy="1052651"/>
          </a:xfrm>
          <a:prstGeom prst="rect">
            <a:avLst/>
          </a:prstGeom>
        </p:spPr>
      </p:pic>
      <p:pic>
        <p:nvPicPr>
          <p:cNvPr id="31" name="Graphic 30" descr="Gender with solid fill">
            <a:extLst>
              <a:ext uri="{FF2B5EF4-FFF2-40B4-BE49-F238E27FC236}">
                <a16:creationId xmlns:a16="http://schemas.microsoft.com/office/drawing/2014/main" id="{E2576047-CF13-8A40-BBE8-A50D1A77DA92}"/>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r="52457"/>
          <a:stretch/>
        </p:blipFill>
        <p:spPr>
          <a:xfrm>
            <a:off x="4097114" y="3942977"/>
            <a:ext cx="500454" cy="1052651"/>
          </a:xfrm>
          <a:prstGeom prst="rect">
            <a:avLst/>
          </a:prstGeom>
        </p:spPr>
      </p:pic>
      <p:pic>
        <p:nvPicPr>
          <p:cNvPr id="32" name="Graphic 31" descr="Gender with solid fill">
            <a:extLst>
              <a:ext uri="{FF2B5EF4-FFF2-40B4-BE49-F238E27FC236}">
                <a16:creationId xmlns:a16="http://schemas.microsoft.com/office/drawing/2014/main" id="{A58FB058-BBCD-D144-83DC-2FEC99E3218E}"/>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56326"/>
          <a:stretch/>
        </p:blipFill>
        <p:spPr>
          <a:xfrm>
            <a:off x="4526440" y="3942977"/>
            <a:ext cx="459738" cy="1052651"/>
          </a:xfrm>
          <a:prstGeom prst="rect">
            <a:avLst/>
          </a:prstGeom>
        </p:spPr>
      </p:pic>
      <p:pic>
        <p:nvPicPr>
          <p:cNvPr id="33" name="Graphic 32" descr="Gender with solid fill">
            <a:extLst>
              <a:ext uri="{FF2B5EF4-FFF2-40B4-BE49-F238E27FC236}">
                <a16:creationId xmlns:a16="http://schemas.microsoft.com/office/drawing/2014/main" id="{0F09D678-4129-7341-BD5D-A4A3A02E407A}"/>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r="52457"/>
          <a:stretch/>
        </p:blipFill>
        <p:spPr>
          <a:xfrm>
            <a:off x="4915051" y="3942977"/>
            <a:ext cx="500454" cy="1052651"/>
          </a:xfrm>
          <a:prstGeom prst="rect">
            <a:avLst/>
          </a:prstGeom>
        </p:spPr>
      </p:pic>
      <p:cxnSp>
        <p:nvCxnSpPr>
          <p:cNvPr id="56" name="Straight Connector 55">
            <a:extLst>
              <a:ext uri="{FF2B5EF4-FFF2-40B4-BE49-F238E27FC236}">
                <a16:creationId xmlns:a16="http://schemas.microsoft.com/office/drawing/2014/main" id="{2F09C6D0-DC85-2C4E-A6F4-F5E388FBA3F5}"/>
              </a:ext>
            </a:extLst>
          </p:cNvPr>
          <p:cNvCxnSpPr>
            <a:cxnSpLocks/>
          </p:cNvCxnSpPr>
          <p:nvPr/>
        </p:nvCxnSpPr>
        <p:spPr>
          <a:xfrm flipH="1" flipV="1">
            <a:off x="11230891" y="3467967"/>
            <a:ext cx="18375" cy="1584484"/>
          </a:xfrm>
          <a:prstGeom prst="line">
            <a:avLst/>
          </a:prstGeom>
          <a:ln w="12700" cap="rnd">
            <a:solidFill>
              <a:srgbClr val="444444"/>
            </a:solidFill>
            <a:prstDash val="dash"/>
          </a:ln>
        </p:spPr>
        <p:style>
          <a:lnRef idx="1">
            <a:schemeClr val="accent1"/>
          </a:lnRef>
          <a:fillRef idx="0">
            <a:schemeClr val="accent1"/>
          </a:fillRef>
          <a:effectRef idx="0">
            <a:schemeClr val="accent1"/>
          </a:effectRef>
          <a:fontRef idx="minor">
            <a:schemeClr val="tx1"/>
          </a:fontRef>
        </p:style>
      </p:cxnSp>
      <p:pic>
        <p:nvPicPr>
          <p:cNvPr id="59" name="Graphic 58" descr="Gender with solid fill">
            <a:extLst>
              <a:ext uri="{FF2B5EF4-FFF2-40B4-BE49-F238E27FC236}">
                <a16:creationId xmlns:a16="http://schemas.microsoft.com/office/drawing/2014/main" id="{E78517F8-20F6-2048-9CC0-A2A969BE72C4}"/>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r="52457"/>
          <a:stretch/>
        </p:blipFill>
        <p:spPr>
          <a:xfrm>
            <a:off x="9342811" y="3936495"/>
            <a:ext cx="500454" cy="1052651"/>
          </a:xfrm>
          <a:prstGeom prst="rect">
            <a:avLst/>
          </a:prstGeom>
        </p:spPr>
      </p:pic>
      <p:pic>
        <p:nvPicPr>
          <p:cNvPr id="60" name="Graphic 59" descr="Gender with solid fill">
            <a:extLst>
              <a:ext uri="{FF2B5EF4-FFF2-40B4-BE49-F238E27FC236}">
                <a16:creationId xmlns:a16="http://schemas.microsoft.com/office/drawing/2014/main" id="{63F533D9-E21A-4243-939F-414838A32A8D}"/>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l="56326"/>
          <a:stretch/>
        </p:blipFill>
        <p:spPr>
          <a:xfrm>
            <a:off x="9772137" y="3936495"/>
            <a:ext cx="459738" cy="1052651"/>
          </a:xfrm>
          <a:prstGeom prst="rect">
            <a:avLst/>
          </a:prstGeom>
        </p:spPr>
      </p:pic>
      <p:pic>
        <p:nvPicPr>
          <p:cNvPr id="61" name="Graphic 60" descr="Gender with solid fill">
            <a:extLst>
              <a:ext uri="{FF2B5EF4-FFF2-40B4-BE49-F238E27FC236}">
                <a16:creationId xmlns:a16="http://schemas.microsoft.com/office/drawing/2014/main" id="{5C685A3F-82EF-894D-A7C4-744A6C2D9BC6}"/>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r="52457"/>
          <a:stretch/>
        </p:blipFill>
        <p:spPr>
          <a:xfrm>
            <a:off x="10160747" y="3936495"/>
            <a:ext cx="500454" cy="1052651"/>
          </a:xfrm>
          <a:prstGeom prst="rect">
            <a:avLst/>
          </a:prstGeom>
        </p:spPr>
      </p:pic>
      <p:pic>
        <p:nvPicPr>
          <p:cNvPr id="62" name="Graphic 61" descr="Gender with solid fill">
            <a:extLst>
              <a:ext uri="{FF2B5EF4-FFF2-40B4-BE49-F238E27FC236}">
                <a16:creationId xmlns:a16="http://schemas.microsoft.com/office/drawing/2014/main" id="{0C0C951E-0A6E-7040-86A5-ABDBDF6E19A7}"/>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l="56326"/>
          <a:stretch/>
        </p:blipFill>
        <p:spPr>
          <a:xfrm>
            <a:off x="10590073" y="3936495"/>
            <a:ext cx="459738" cy="1052651"/>
          </a:xfrm>
          <a:prstGeom prst="rect">
            <a:avLst/>
          </a:prstGeom>
        </p:spPr>
      </p:pic>
      <p:pic>
        <p:nvPicPr>
          <p:cNvPr id="63" name="Graphic 62" descr="Gender with solid fill">
            <a:extLst>
              <a:ext uri="{FF2B5EF4-FFF2-40B4-BE49-F238E27FC236}">
                <a16:creationId xmlns:a16="http://schemas.microsoft.com/office/drawing/2014/main" id="{579C3DDA-CB2B-5F45-BEA4-9FF6FEB4482D}"/>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r="52457"/>
          <a:stretch/>
        </p:blipFill>
        <p:spPr>
          <a:xfrm>
            <a:off x="10978684" y="3936495"/>
            <a:ext cx="500454" cy="1052651"/>
          </a:xfrm>
          <a:prstGeom prst="rect">
            <a:avLst/>
          </a:prstGeom>
        </p:spPr>
      </p:pic>
      <p:pic>
        <p:nvPicPr>
          <p:cNvPr id="6" name="Graphic 5" descr="Gender with solid fill">
            <a:extLst>
              <a:ext uri="{FF2B5EF4-FFF2-40B4-BE49-F238E27FC236}">
                <a16:creationId xmlns:a16="http://schemas.microsoft.com/office/drawing/2014/main" id="{CF8618A2-C54A-964A-3C9E-A17DC2CA892F}"/>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r="52457"/>
          <a:stretch/>
        </p:blipFill>
        <p:spPr>
          <a:xfrm>
            <a:off x="3299944" y="3942976"/>
            <a:ext cx="500454" cy="1052651"/>
          </a:xfrm>
          <a:prstGeom prst="rect">
            <a:avLst/>
          </a:prstGeom>
        </p:spPr>
      </p:pic>
      <p:pic>
        <p:nvPicPr>
          <p:cNvPr id="5" name="Graphic 4" descr="Gender with solid fill">
            <a:extLst>
              <a:ext uri="{FF2B5EF4-FFF2-40B4-BE49-F238E27FC236}">
                <a16:creationId xmlns:a16="http://schemas.microsoft.com/office/drawing/2014/main" id="{81CD2AE9-F821-CF0F-858F-CFF089DEB293}"/>
              </a:ext>
            </a:extLst>
          </p:cNvPr>
          <p:cNvPicPr>
            <a:picLocks noChangeAspect="1"/>
          </p:cNvPicPr>
          <p:nvPr/>
        </p:nvPicPr>
        <p:blipFill rotWithShape="1">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r="74294"/>
          <a:stretch/>
        </p:blipFill>
        <p:spPr>
          <a:xfrm>
            <a:off x="3300067" y="3936493"/>
            <a:ext cx="270583" cy="1052651"/>
          </a:xfrm>
          <a:prstGeom prst="rect">
            <a:avLst/>
          </a:prstGeom>
        </p:spPr>
      </p:pic>
      <p:pic>
        <p:nvPicPr>
          <p:cNvPr id="55" name="Graphic 54" descr="Gender with solid fill">
            <a:extLst>
              <a:ext uri="{FF2B5EF4-FFF2-40B4-BE49-F238E27FC236}">
                <a16:creationId xmlns:a16="http://schemas.microsoft.com/office/drawing/2014/main" id="{C41314C6-A579-0E4F-B2BF-185A81E1B643}"/>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r="80267"/>
          <a:stretch/>
        </p:blipFill>
        <p:spPr>
          <a:xfrm>
            <a:off x="10996092" y="3930771"/>
            <a:ext cx="207711" cy="1052651"/>
          </a:xfrm>
          <a:prstGeom prst="rect">
            <a:avLst/>
          </a:prstGeom>
        </p:spPr>
      </p:pic>
      <p:sp>
        <p:nvSpPr>
          <p:cNvPr id="7" name="TextBox 6">
            <a:extLst>
              <a:ext uri="{FF2B5EF4-FFF2-40B4-BE49-F238E27FC236}">
                <a16:creationId xmlns:a16="http://schemas.microsoft.com/office/drawing/2014/main" id="{0EDEFFD4-55CB-0B30-7B7B-A479E95343B3}"/>
              </a:ext>
            </a:extLst>
          </p:cNvPr>
          <p:cNvSpPr txBox="1"/>
          <p:nvPr/>
        </p:nvSpPr>
        <p:spPr>
          <a:xfrm>
            <a:off x="5955322" y="4232030"/>
            <a:ext cx="8616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rial"/>
                <a:cs typeface="Calibri"/>
              </a:rPr>
              <a:t>But</a:t>
            </a:r>
            <a:endParaRPr lang="en-US" b="1" dirty="0">
              <a:latin typeface="Arial"/>
            </a:endParaRPr>
          </a:p>
        </p:txBody>
      </p:sp>
    </p:spTree>
    <p:extLst>
      <p:ext uri="{BB962C8B-B14F-4D97-AF65-F5344CB8AC3E}">
        <p14:creationId xmlns:p14="http://schemas.microsoft.com/office/powerpoint/2010/main" val="401407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6</a:t>
            </a:fld>
            <a:endParaRPr lang="en-US"/>
          </a:p>
        </p:txBody>
      </p:sp>
      <p:sp>
        <p:nvSpPr>
          <p:cNvPr id="14" name="Text Placeholder 2">
            <a:extLst>
              <a:ext uri="{FF2B5EF4-FFF2-40B4-BE49-F238E27FC236}">
                <a16:creationId xmlns:a16="http://schemas.microsoft.com/office/drawing/2014/main" id="{EE277BDE-1AB6-9E4D-8751-F1F4A9C7E440}"/>
              </a:ext>
            </a:extLst>
          </p:cNvPr>
          <p:cNvSpPr txBox="1">
            <a:spLocks/>
          </p:cNvSpPr>
          <p:nvPr/>
        </p:nvSpPr>
        <p:spPr>
          <a:xfrm>
            <a:off x="612648" y="420624"/>
            <a:ext cx="11468820"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2509838" algn="l"/>
              </a:tabLst>
            </a:pPr>
            <a:r>
              <a:rPr lang="en-US" sz="3600" b="1">
                <a:solidFill>
                  <a:srgbClr val="444444"/>
                </a:solidFill>
                <a:latin typeface="Arial"/>
                <a:cs typeface="Arial"/>
              </a:rPr>
              <a:t>Aligned Messaging Is Critical </a:t>
            </a:r>
            <a:br>
              <a:rPr lang="en-US" sz="3600" b="1">
                <a:solidFill>
                  <a:srgbClr val="444444"/>
                </a:solidFill>
                <a:latin typeface="Arial"/>
                <a:cs typeface="Arial"/>
              </a:rPr>
            </a:br>
            <a:r>
              <a:rPr lang="en-US" sz="3600" b="1">
                <a:solidFill>
                  <a:srgbClr val="444444"/>
                </a:solidFill>
                <a:latin typeface="Arial"/>
                <a:cs typeface="Arial"/>
              </a:rPr>
              <a:t>to 988 Success </a:t>
            </a:r>
          </a:p>
        </p:txBody>
      </p:sp>
      <p:grpSp>
        <p:nvGrpSpPr>
          <p:cNvPr id="17" name="Group 16">
            <a:extLst>
              <a:ext uri="{FF2B5EF4-FFF2-40B4-BE49-F238E27FC236}">
                <a16:creationId xmlns:a16="http://schemas.microsoft.com/office/drawing/2014/main" id="{20A038E4-AD2D-F843-B9FE-2BA484D50F9A}"/>
              </a:ext>
            </a:extLst>
          </p:cNvPr>
          <p:cNvGrpSpPr/>
          <p:nvPr/>
        </p:nvGrpSpPr>
        <p:grpSpPr>
          <a:xfrm>
            <a:off x="9242201" y="-9770"/>
            <a:ext cx="2638183" cy="2662108"/>
            <a:chOff x="9242201" y="6414"/>
            <a:chExt cx="2638183" cy="2355650"/>
          </a:xfrm>
        </p:grpSpPr>
        <p:sp>
          <p:nvSpPr>
            <p:cNvPr id="18" name="Right Triangle 17">
              <a:extLst>
                <a:ext uri="{FF2B5EF4-FFF2-40B4-BE49-F238E27FC236}">
                  <a16:creationId xmlns:a16="http://schemas.microsoft.com/office/drawing/2014/main" id="{83E866EA-6A67-3448-B476-9BB6D2DC33E8}"/>
                </a:ext>
              </a:extLst>
            </p:cNvPr>
            <p:cNvSpPr/>
            <p:nvPr/>
          </p:nvSpPr>
          <p:spPr>
            <a:xfrm rot="16200000" flipH="1">
              <a:off x="10445375" y="927055"/>
              <a:ext cx="231835" cy="2638183"/>
            </a:xfrm>
            <a:prstGeom prst="rtTriangle">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A3924D-6A3E-5644-8CF9-919420FF35B0}"/>
                </a:ext>
              </a:extLst>
            </p:cNvPr>
            <p:cNvSpPr/>
            <p:nvPr/>
          </p:nvSpPr>
          <p:spPr>
            <a:xfrm>
              <a:off x="9242201" y="6414"/>
              <a:ext cx="2638182" cy="2123931"/>
            </a:xfrm>
            <a:prstGeom prst="rect">
              <a:avLst/>
            </a:prstGeom>
            <a:solidFill>
              <a:srgbClr val="3AB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aphic 19">
            <a:extLst>
              <a:ext uri="{FF2B5EF4-FFF2-40B4-BE49-F238E27FC236}">
                <a16:creationId xmlns:a16="http://schemas.microsoft.com/office/drawing/2014/main" id="{5EB888B6-8897-1D46-90CE-AD965BD682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16448" y="108056"/>
            <a:ext cx="630936" cy="630936"/>
          </a:xfrm>
          <a:prstGeom prst="rect">
            <a:avLst/>
          </a:prstGeom>
        </p:spPr>
      </p:pic>
      <p:sp>
        <p:nvSpPr>
          <p:cNvPr id="22" name="TextBox 21">
            <a:extLst>
              <a:ext uri="{FF2B5EF4-FFF2-40B4-BE49-F238E27FC236}">
                <a16:creationId xmlns:a16="http://schemas.microsoft.com/office/drawing/2014/main" id="{19FF1578-EB03-D64A-922D-42717FE5845B}"/>
              </a:ext>
            </a:extLst>
          </p:cNvPr>
          <p:cNvSpPr txBox="1"/>
          <p:nvPr/>
        </p:nvSpPr>
        <p:spPr>
          <a:xfrm>
            <a:off x="9577098" y="809989"/>
            <a:ext cx="2002254" cy="1054135"/>
          </a:xfrm>
          <a:prstGeom prst="rect">
            <a:avLst/>
          </a:prstGeom>
          <a:noFill/>
        </p:spPr>
        <p:txBody>
          <a:bodyPr wrap="square" rtlCol="0">
            <a:spAutoFit/>
          </a:bodyPr>
          <a:lstStyle/>
          <a:p>
            <a:pPr>
              <a:lnSpc>
                <a:spcPts val="1500"/>
              </a:lnSpc>
            </a:pPr>
            <a:r>
              <a:rPr lang="en-US" sz="1500" b="1" cap="all">
                <a:solidFill>
                  <a:srgbClr val="444444"/>
                </a:solidFill>
                <a:latin typeface="Arial" panose="020B0604020202020204" pitchFamily="34" charset="0"/>
                <a:cs typeface="Arial" panose="020B0604020202020204" pitchFamily="34" charset="0"/>
              </a:rPr>
              <a:t>Key Takeaway </a:t>
            </a:r>
            <a:br>
              <a:rPr lang="en-US" sz="1500" b="1" cap="all">
                <a:solidFill>
                  <a:schemeClr val="bg1"/>
                </a:solidFill>
                <a:latin typeface="Arial" panose="020B0604020202020204" pitchFamily="34" charset="0"/>
                <a:cs typeface="Arial" panose="020B0604020202020204" pitchFamily="34" charset="0"/>
              </a:rPr>
            </a:br>
            <a:r>
              <a:rPr lang="en-US" sz="1400">
                <a:solidFill>
                  <a:schemeClr val="bg1"/>
                </a:solidFill>
                <a:latin typeface="Calibri" panose="020F0502020204030204" pitchFamily="34" charset="0"/>
                <a:cs typeface="Calibri" panose="020F0502020204030204" pitchFamily="34" charset="0"/>
              </a:rPr>
              <a:t>Aligned and consistent messaging is key to ensure public clarity—and avoid confusion.</a:t>
            </a:r>
          </a:p>
        </p:txBody>
      </p:sp>
      <p:sp>
        <p:nvSpPr>
          <p:cNvPr id="5" name="Rectangle 4">
            <a:extLst>
              <a:ext uri="{FF2B5EF4-FFF2-40B4-BE49-F238E27FC236}">
                <a16:creationId xmlns:a16="http://schemas.microsoft.com/office/drawing/2014/main" id="{4C97ABBD-F42F-DB49-8BC9-77DB4A107D4A}"/>
              </a:ext>
            </a:extLst>
          </p:cNvPr>
          <p:cNvSpPr/>
          <p:nvPr/>
        </p:nvSpPr>
        <p:spPr>
          <a:xfrm>
            <a:off x="612649" y="2491632"/>
            <a:ext cx="4032180" cy="3799860"/>
          </a:xfrm>
          <a:prstGeom prst="rect">
            <a:avLst/>
          </a:prstGeom>
          <a:solidFill>
            <a:srgbClr val="33CCCC">
              <a:alpha val="804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6BE74E-D74E-A549-95F1-CF07AFD74847}"/>
              </a:ext>
            </a:extLst>
          </p:cNvPr>
          <p:cNvSpPr/>
          <p:nvPr/>
        </p:nvSpPr>
        <p:spPr>
          <a:xfrm>
            <a:off x="5022249" y="2491632"/>
            <a:ext cx="4032180" cy="3799860"/>
          </a:xfrm>
          <a:prstGeom prst="rect">
            <a:avLst/>
          </a:prstGeom>
          <a:solidFill>
            <a:srgbClr val="33CC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vector graphics, toy, doll&#10;&#10;Description automatically generated">
            <a:extLst>
              <a:ext uri="{FF2B5EF4-FFF2-40B4-BE49-F238E27FC236}">
                <a16:creationId xmlns:a16="http://schemas.microsoft.com/office/drawing/2014/main" id="{44780B56-782E-B748-B647-C690F570E57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12648" y="2652339"/>
            <a:ext cx="4032180" cy="3649772"/>
          </a:xfrm>
          <a:prstGeom prst="rect">
            <a:avLst/>
          </a:prstGeom>
        </p:spPr>
      </p:pic>
      <p:pic>
        <p:nvPicPr>
          <p:cNvPr id="9" name="Picture 8" descr="A picture containing text, toy, doll, vector graphics&#10;&#10;Description automatically generated">
            <a:extLst>
              <a:ext uri="{FF2B5EF4-FFF2-40B4-BE49-F238E27FC236}">
                <a16:creationId xmlns:a16="http://schemas.microsoft.com/office/drawing/2014/main" id="{B4959735-C9E8-0E49-A81E-60968DB0EB2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022249" y="3266654"/>
            <a:ext cx="4010806" cy="3024837"/>
          </a:xfrm>
          <a:prstGeom prst="rect">
            <a:avLst/>
          </a:prstGeom>
        </p:spPr>
      </p:pic>
      <p:sp>
        <p:nvSpPr>
          <p:cNvPr id="16" name="TextBox 15">
            <a:extLst>
              <a:ext uri="{FF2B5EF4-FFF2-40B4-BE49-F238E27FC236}">
                <a16:creationId xmlns:a16="http://schemas.microsoft.com/office/drawing/2014/main" id="{D6D0CDF8-646D-2D49-AC5D-9F07F0E9F9E8}"/>
              </a:ext>
            </a:extLst>
          </p:cNvPr>
          <p:cNvSpPr txBox="1"/>
          <p:nvPr/>
        </p:nvSpPr>
        <p:spPr>
          <a:xfrm>
            <a:off x="612648" y="1768500"/>
            <a:ext cx="3596887" cy="646331"/>
          </a:xfrm>
          <a:prstGeom prst="rect">
            <a:avLst/>
          </a:prstGeom>
          <a:noFill/>
        </p:spPr>
        <p:txBody>
          <a:bodyPr wrap="square" rtlCol="0">
            <a:spAutoFit/>
          </a:bodyPr>
          <a:lstStyle/>
          <a:p>
            <a:r>
              <a:rPr lang="en-US" b="1">
                <a:solidFill>
                  <a:srgbClr val="444444"/>
                </a:solidFill>
                <a:latin typeface="Arial" panose="020B0604020202020204" pitchFamily="34" charset="0"/>
                <a:cs typeface="Arial" panose="020B0604020202020204" pitchFamily="34" charset="0"/>
              </a:rPr>
              <a:t>Misaligned/Fragmented Messaging about 988</a:t>
            </a:r>
          </a:p>
        </p:txBody>
      </p:sp>
      <p:sp>
        <p:nvSpPr>
          <p:cNvPr id="21" name="TextBox 20">
            <a:extLst>
              <a:ext uri="{FF2B5EF4-FFF2-40B4-BE49-F238E27FC236}">
                <a16:creationId xmlns:a16="http://schemas.microsoft.com/office/drawing/2014/main" id="{0C8901C8-94AF-DB4D-939D-8DFEDE1A2D49}"/>
              </a:ext>
            </a:extLst>
          </p:cNvPr>
          <p:cNvSpPr txBox="1"/>
          <p:nvPr/>
        </p:nvSpPr>
        <p:spPr>
          <a:xfrm>
            <a:off x="4981602" y="1768500"/>
            <a:ext cx="3596887" cy="646331"/>
          </a:xfrm>
          <a:prstGeom prst="rect">
            <a:avLst/>
          </a:prstGeom>
          <a:noFill/>
        </p:spPr>
        <p:txBody>
          <a:bodyPr wrap="square" rtlCol="0">
            <a:spAutoFit/>
          </a:bodyPr>
          <a:lstStyle/>
          <a:p>
            <a:r>
              <a:rPr lang="en-US" b="1">
                <a:solidFill>
                  <a:srgbClr val="444444"/>
                </a:solidFill>
                <a:latin typeface="Arial" panose="020B0604020202020204" pitchFamily="34" charset="0"/>
                <a:cs typeface="Arial" panose="020B0604020202020204" pitchFamily="34" charset="0"/>
              </a:rPr>
              <a:t>Aligned/Coordinated Messaging about 988</a:t>
            </a:r>
          </a:p>
        </p:txBody>
      </p:sp>
      <p:sp>
        <p:nvSpPr>
          <p:cNvPr id="15" name="Slide Number Placeholder 3">
            <a:extLst>
              <a:ext uri="{FF2B5EF4-FFF2-40B4-BE49-F238E27FC236}">
                <a16:creationId xmlns:a16="http://schemas.microsoft.com/office/drawing/2014/main" id="{2023495B-D81C-E249-949D-8380D012D92E}"/>
              </a:ext>
            </a:extLst>
          </p:cNvPr>
          <p:cNvSpPr txBox="1">
            <a:spLocks/>
          </p:cNvSpPr>
          <p:nvPr/>
        </p:nvSpPr>
        <p:spPr>
          <a:xfrm>
            <a:off x="9242258" y="6544651"/>
            <a:ext cx="2743200" cy="365125"/>
          </a:xfrm>
          <a:prstGeom prst="rect">
            <a:avLst/>
          </a:prstGeom>
        </p:spPr>
        <p:txBody>
          <a:bodyPr vert="horz" lIns="0" tIns="0" rIns="0" bIns="0" rtlCol="0" anchor="t" anchorCtr="0"/>
          <a:lstStyle>
            <a:defPPr>
              <a:defRPr lang="en-US"/>
            </a:defPPr>
            <a:lvl1pPr marL="0" algn="r" defTabSz="914400" rtl="0" eaLnBrk="1" latinLnBrk="0" hangingPunct="1">
              <a:defRPr sz="900" b="1" i="0" kern="1200">
                <a:solidFill>
                  <a:schemeClr val="accent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pPr/>
              <a:t>6</a:t>
            </a:fld>
            <a:endParaRPr lang="en-US"/>
          </a:p>
        </p:txBody>
      </p:sp>
      <p:sp>
        <p:nvSpPr>
          <p:cNvPr id="23" name="Rectangle 22">
            <a:extLst>
              <a:ext uri="{FF2B5EF4-FFF2-40B4-BE49-F238E27FC236}">
                <a16:creationId xmlns:a16="http://schemas.microsoft.com/office/drawing/2014/main" id="{863F3697-A8B3-5340-98D0-2881296439DA}"/>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24" name="Rectangle 23">
            <a:extLst>
              <a:ext uri="{FF2B5EF4-FFF2-40B4-BE49-F238E27FC236}">
                <a16:creationId xmlns:a16="http://schemas.microsoft.com/office/drawing/2014/main" id="{E1FA4A33-EECF-D345-809E-DF607FA0780A}"/>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19672958-1611-BC4A-930D-16CAAF922663}"/>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7" name="Slide Number Placeholder 5">
            <a:extLst>
              <a:ext uri="{FF2B5EF4-FFF2-40B4-BE49-F238E27FC236}">
                <a16:creationId xmlns:a16="http://schemas.microsoft.com/office/drawing/2014/main" id="{B0DC1C50-3A66-104D-B777-AC721A16350E}"/>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6</a:t>
            </a:fld>
            <a:endParaRPr lang="en-US">
              <a:solidFill>
                <a:schemeClr val="bg1"/>
              </a:solidFill>
            </a:endParaRPr>
          </a:p>
        </p:txBody>
      </p:sp>
      <p:pic>
        <p:nvPicPr>
          <p:cNvPr id="28" name="Graphic 27">
            <a:extLst>
              <a:ext uri="{FF2B5EF4-FFF2-40B4-BE49-F238E27FC236}">
                <a16:creationId xmlns:a16="http://schemas.microsoft.com/office/drawing/2014/main" id="{BDBE6276-252D-AC4B-AFFE-82D4BF995A2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31650" t="26206" r="23610" b="41452"/>
          <a:stretch/>
        </p:blipFill>
        <p:spPr>
          <a:xfrm>
            <a:off x="7727423" y="6513977"/>
            <a:ext cx="385951" cy="361051"/>
          </a:xfrm>
          <a:prstGeom prst="rect">
            <a:avLst/>
          </a:prstGeom>
        </p:spPr>
      </p:pic>
    </p:spTree>
    <p:extLst>
      <p:ext uri="{BB962C8B-B14F-4D97-AF65-F5344CB8AC3E}">
        <p14:creationId xmlns:p14="http://schemas.microsoft.com/office/powerpoint/2010/main" val="156235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88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1CB59-40EC-BC4F-8C67-39182E6A77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7935" y="6414"/>
            <a:ext cx="5544063" cy="6557249"/>
          </a:xfrm>
          <a:prstGeom prst="rect">
            <a:avLst/>
          </a:prstGeom>
        </p:spPr>
      </p:pic>
      <p:sp>
        <p:nvSpPr>
          <p:cNvPr id="46" name="Slide Number Placeholder 3">
            <a:extLst>
              <a:ext uri="{FF2B5EF4-FFF2-40B4-BE49-F238E27FC236}">
                <a16:creationId xmlns:a16="http://schemas.microsoft.com/office/drawing/2014/main" id="{39DE19EB-7090-274D-9B00-3084AECF005F}"/>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8</a:t>
            </a:fld>
            <a:endParaRPr lang="en-US"/>
          </a:p>
        </p:txBody>
      </p:sp>
      <p:sp>
        <p:nvSpPr>
          <p:cNvPr id="14" name="Content Placeholder 3">
            <a:extLst>
              <a:ext uri="{FF2B5EF4-FFF2-40B4-BE49-F238E27FC236}">
                <a16:creationId xmlns:a16="http://schemas.microsoft.com/office/drawing/2014/main" id="{A553625B-C153-4AD3-8E83-E1BFD7536DF1}"/>
              </a:ext>
            </a:extLst>
          </p:cNvPr>
          <p:cNvSpPr txBox="1">
            <a:spLocks/>
          </p:cNvSpPr>
          <p:nvPr/>
        </p:nvSpPr>
        <p:spPr>
          <a:xfrm>
            <a:off x="612648" y="1719072"/>
            <a:ext cx="5228315" cy="4466138"/>
          </a:xfrm>
          <a:prstGeom prst="rect">
            <a:avLst/>
          </a:prstGeom>
        </p:spPr>
        <p:txBody>
          <a:bodyPr lIns="91440" tIns="45720" rIns="91440" bIns="45720" numCol="1" spcCol="914400" anchor="t">
            <a:noAutofit/>
          </a:bodyPr>
          <a:lstStyle>
            <a:lvl1pPr marL="228600" indent="-228600" algn="l" defTabSz="914400" rtl="0" eaLnBrk="1" latinLnBrk="0" hangingPunct="1">
              <a:lnSpc>
                <a:spcPct val="90000"/>
              </a:lnSpc>
              <a:spcBef>
                <a:spcPts val="1000"/>
              </a:spcBef>
              <a:buFontTx/>
              <a:buBlip>
                <a:blip r:embed="rId4"/>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4"/>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lnSpc>
                <a:spcPts val="2400"/>
              </a:lnSpc>
              <a:spcAft>
                <a:spcPts val="300"/>
              </a:spcAft>
              <a:buNone/>
            </a:pPr>
            <a:r>
              <a:rPr lang="en-US" sz="2400" b="1">
                <a:solidFill>
                  <a:srgbClr val="444444"/>
                </a:solidFill>
                <a:latin typeface="Arial" panose="020B0604020202020204" pitchFamily="34" charset="0"/>
                <a:cs typeface="Arial" panose="020B0604020202020204" pitchFamily="34" charset="0"/>
              </a:rPr>
              <a:t>Need</a:t>
            </a:r>
          </a:p>
          <a:p>
            <a:pPr marL="0" indent="0" fontAlgn="base">
              <a:lnSpc>
                <a:spcPts val="2400"/>
              </a:lnSpc>
              <a:spcBef>
                <a:spcPts val="0"/>
              </a:spcBef>
              <a:spcAft>
                <a:spcPts val="1200"/>
              </a:spcAft>
              <a:buNone/>
            </a:pPr>
            <a:r>
              <a:rPr lang="en-US" sz="1800">
                <a:solidFill>
                  <a:srgbClr val="444444"/>
                </a:solidFill>
                <a:latin typeface="Calibri" panose="020F0502020204030204" pitchFamily="34" charset="0"/>
                <a:cs typeface="Arial"/>
              </a:rPr>
              <a:t>The field—through the National Action Alliance for Suicide Prevention’s Mental Health &amp; Suicide Prevention National Response to COVID-19—identified an immediate and pressing need </a:t>
            </a:r>
            <a:br>
              <a:rPr lang="en-US" sz="1800">
                <a:solidFill>
                  <a:srgbClr val="444444"/>
                </a:solidFill>
                <a:latin typeface="Calibri" panose="020F0502020204030204" pitchFamily="34" charset="0"/>
                <a:cs typeface="Arial"/>
              </a:rPr>
            </a:br>
            <a:r>
              <a:rPr lang="en-US" sz="1800" b="1">
                <a:solidFill>
                  <a:srgbClr val="444444"/>
                </a:solidFill>
                <a:latin typeface="Calibri" panose="020F0502020204030204" pitchFamily="34" charset="0"/>
                <a:cs typeface="Arial"/>
              </a:rPr>
              <a:t>to ensure messaging alignment around 988</a:t>
            </a:r>
            <a:r>
              <a:rPr lang="en-US" sz="1800">
                <a:solidFill>
                  <a:srgbClr val="444444"/>
                </a:solidFill>
                <a:latin typeface="Calibri" panose="020F0502020204030204" pitchFamily="34" charset="0"/>
                <a:cs typeface="Arial"/>
              </a:rPr>
              <a:t>.</a:t>
            </a:r>
          </a:p>
          <a:p>
            <a:pPr marL="0" indent="0" fontAlgn="base">
              <a:lnSpc>
                <a:spcPts val="2400"/>
              </a:lnSpc>
              <a:spcAft>
                <a:spcPts val="300"/>
              </a:spcAft>
              <a:buNone/>
            </a:pPr>
            <a:r>
              <a:rPr lang="en-US" sz="2400" b="1">
                <a:solidFill>
                  <a:srgbClr val="444444"/>
                </a:solidFill>
                <a:latin typeface="Arial" panose="020B0604020202020204" pitchFamily="34" charset="0"/>
                <a:cs typeface="Arial" panose="020B0604020202020204" pitchFamily="34" charset="0"/>
              </a:rPr>
              <a:t>Solution</a:t>
            </a:r>
          </a:p>
          <a:p>
            <a:pPr marL="0" indent="0" fontAlgn="base">
              <a:lnSpc>
                <a:spcPts val="2400"/>
              </a:lnSpc>
              <a:spcBef>
                <a:spcPts val="0"/>
              </a:spcBef>
              <a:spcAft>
                <a:spcPts val="600"/>
              </a:spcAft>
              <a:buNone/>
            </a:pPr>
            <a:r>
              <a:rPr lang="en-US" sz="1800">
                <a:solidFill>
                  <a:srgbClr val="444444"/>
                </a:solidFill>
                <a:latin typeface="Calibri" panose="020F0502020204030204" pitchFamily="34" charset="0"/>
                <a:cs typeface="Arial"/>
              </a:rPr>
              <a:t>Development of a well-informed </a:t>
            </a:r>
            <a:r>
              <a:rPr lang="en-US" sz="1800" b="1">
                <a:solidFill>
                  <a:srgbClr val="444444"/>
                </a:solidFill>
                <a:latin typeface="Calibri" panose="020F0502020204030204" pitchFamily="34" charset="0"/>
                <a:cs typeface="Arial"/>
              </a:rPr>
              <a:t>988 Messaging Framework </a:t>
            </a:r>
            <a:r>
              <a:rPr lang="en-US" sz="1800">
                <a:solidFill>
                  <a:srgbClr val="444444"/>
                </a:solidFill>
                <a:latin typeface="Calibri" panose="020F0502020204030204" pitchFamily="34" charset="0"/>
                <a:cs typeface="Arial"/>
              </a:rPr>
              <a:t>will help ensure consistent, coordinated, and accurate messaging from the field</a:t>
            </a:r>
            <a:r>
              <a:rPr lang="en-US" sz="1800" b="1">
                <a:solidFill>
                  <a:srgbClr val="444444"/>
                </a:solidFill>
                <a:latin typeface="Calibri" panose="020F0502020204030204" pitchFamily="34" charset="0"/>
                <a:cs typeface="Arial"/>
              </a:rPr>
              <a:t>.</a:t>
            </a:r>
          </a:p>
        </p:txBody>
      </p:sp>
      <p:sp>
        <p:nvSpPr>
          <p:cNvPr id="8" name="Text Placeholder 2">
            <a:extLst>
              <a:ext uri="{FF2B5EF4-FFF2-40B4-BE49-F238E27FC236}">
                <a16:creationId xmlns:a16="http://schemas.microsoft.com/office/drawing/2014/main" id="{EAE38E80-8B34-344F-B2D7-E0AA8EBA427C}"/>
              </a:ext>
            </a:extLst>
          </p:cNvPr>
          <p:cNvSpPr txBox="1">
            <a:spLocks/>
          </p:cNvSpPr>
          <p:nvPr/>
        </p:nvSpPr>
        <p:spPr>
          <a:xfrm>
            <a:off x="612648" y="420624"/>
            <a:ext cx="9270528"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4"/>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4"/>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2509838" algn="l"/>
              </a:tabLst>
            </a:pPr>
            <a:r>
              <a:rPr lang="en-US" sz="3600" b="1">
                <a:solidFill>
                  <a:srgbClr val="444444"/>
                </a:solidFill>
                <a:latin typeface="Arial"/>
                <a:cs typeface="Arial"/>
              </a:rPr>
              <a:t>Why a Messaging </a:t>
            </a:r>
            <a:br>
              <a:rPr lang="en-US" sz="3600" b="1">
                <a:solidFill>
                  <a:srgbClr val="444444"/>
                </a:solidFill>
                <a:latin typeface="Arial"/>
                <a:cs typeface="Arial"/>
              </a:rPr>
            </a:br>
            <a:r>
              <a:rPr lang="en-US" sz="3600" b="1">
                <a:solidFill>
                  <a:srgbClr val="444444"/>
                </a:solidFill>
                <a:latin typeface="Arial"/>
                <a:cs typeface="Arial"/>
              </a:rPr>
              <a:t>Framework?</a:t>
            </a:r>
          </a:p>
        </p:txBody>
      </p:sp>
      <p:sp>
        <p:nvSpPr>
          <p:cNvPr id="9" name="Rectangle 8">
            <a:extLst>
              <a:ext uri="{FF2B5EF4-FFF2-40B4-BE49-F238E27FC236}">
                <a16:creationId xmlns:a16="http://schemas.microsoft.com/office/drawing/2014/main" id="{CD041D74-5B67-AC4A-AB72-57E6B7177947}"/>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0" name="Rectangle 9">
            <a:extLst>
              <a:ext uri="{FF2B5EF4-FFF2-40B4-BE49-F238E27FC236}">
                <a16:creationId xmlns:a16="http://schemas.microsoft.com/office/drawing/2014/main" id="{F0275D4A-0558-CE41-A577-C9C16C0E53C2}"/>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85E75E96-ED18-E349-87D7-03987AA021C6}"/>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12" name="Slide Number Placeholder 5">
            <a:extLst>
              <a:ext uri="{FF2B5EF4-FFF2-40B4-BE49-F238E27FC236}">
                <a16:creationId xmlns:a16="http://schemas.microsoft.com/office/drawing/2014/main" id="{2978A896-34CE-3C4B-A9F2-7A0D534B3CFF}"/>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8</a:t>
            </a:fld>
            <a:endParaRPr lang="en-US">
              <a:solidFill>
                <a:schemeClr val="bg1"/>
              </a:solidFill>
            </a:endParaRPr>
          </a:p>
        </p:txBody>
      </p:sp>
      <p:pic>
        <p:nvPicPr>
          <p:cNvPr id="15" name="Graphic 14">
            <a:extLst>
              <a:ext uri="{FF2B5EF4-FFF2-40B4-BE49-F238E27FC236}">
                <a16:creationId xmlns:a16="http://schemas.microsoft.com/office/drawing/2014/main" id="{E06B03B6-703A-2A4B-B64F-237883BABC5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1650" t="26206" r="23610" b="41452"/>
          <a:stretch/>
        </p:blipFill>
        <p:spPr>
          <a:xfrm>
            <a:off x="7727423" y="6513977"/>
            <a:ext cx="385951" cy="361051"/>
          </a:xfrm>
          <a:prstGeom prst="rect">
            <a:avLst/>
          </a:prstGeom>
        </p:spPr>
      </p:pic>
    </p:spTree>
    <p:extLst>
      <p:ext uri="{BB962C8B-B14F-4D97-AF65-F5344CB8AC3E}">
        <p14:creationId xmlns:p14="http://schemas.microsoft.com/office/powerpoint/2010/main" val="341420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A553625B-C153-4AD3-8E83-E1BFD7536DF1}"/>
              </a:ext>
            </a:extLst>
          </p:cNvPr>
          <p:cNvSpPr txBox="1">
            <a:spLocks/>
          </p:cNvSpPr>
          <p:nvPr/>
        </p:nvSpPr>
        <p:spPr>
          <a:xfrm>
            <a:off x="6684161" y="1719072"/>
            <a:ext cx="4672098" cy="491035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spcAft>
                <a:spcPts val="1200"/>
              </a:spcAft>
              <a:buNone/>
            </a:pPr>
            <a:r>
              <a:rPr lang="en-US" sz="2400" b="1">
                <a:solidFill>
                  <a:srgbClr val="444444"/>
                </a:solidFill>
                <a:latin typeface="Arial" panose="020B0604020202020204" pitchFamily="34" charset="0"/>
                <a:cs typeface="Arial" panose="020B0604020202020204" pitchFamily="34" charset="0"/>
              </a:rPr>
              <a:t>The Framework is:</a:t>
            </a:r>
          </a:p>
          <a:p>
            <a:pPr fontAlgn="base">
              <a:lnSpc>
                <a:spcPts val="2400"/>
              </a:lnSpc>
              <a:spcBef>
                <a:spcPts val="0"/>
              </a:spcBef>
              <a:spcAft>
                <a:spcPts val="1200"/>
              </a:spcAft>
              <a:buClr>
                <a:srgbClr val="9C5CAD"/>
              </a:buClr>
              <a:buFont typeface="Arial" panose="020B0604020202020204" pitchFamily="34" charset="0"/>
              <a:buChar char="•"/>
            </a:pPr>
            <a:r>
              <a:rPr lang="en-US" sz="1800" b="1">
                <a:solidFill>
                  <a:srgbClr val="444444"/>
                </a:solidFill>
                <a:latin typeface="Calibri" panose="020F0502020204030204" pitchFamily="34" charset="0"/>
                <a:cs typeface="Arial"/>
              </a:rPr>
              <a:t>Intended to serve as general guidance </a:t>
            </a:r>
            <a:br>
              <a:rPr lang="en-US" sz="1800" b="1">
                <a:solidFill>
                  <a:srgbClr val="444444"/>
                </a:solidFill>
                <a:latin typeface="Calibri" panose="020F0502020204030204" pitchFamily="34" charset="0"/>
                <a:cs typeface="Arial"/>
              </a:rPr>
            </a:br>
            <a:r>
              <a:rPr lang="en-US" sz="1800">
                <a:solidFill>
                  <a:srgbClr val="444444"/>
                </a:solidFill>
                <a:latin typeface="Calibri" panose="020F0502020204030204" pitchFamily="34" charset="0"/>
                <a:cs typeface="Arial"/>
              </a:rPr>
              <a:t>for those messaging about 988</a:t>
            </a:r>
          </a:p>
          <a:p>
            <a:pPr fontAlgn="base">
              <a:lnSpc>
                <a:spcPts val="2400"/>
              </a:lnSpc>
              <a:spcAft>
                <a:spcPts val="1200"/>
              </a:spcAft>
              <a:buClr>
                <a:srgbClr val="9C5CAD"/>
              </a:buClr>
              <a:buFont typeface="Arial" panose="020B0604020202020204" pitchFamily="34" charset="0"/>
              <a:buChar char="•"/>
            </a:pPr>
            <a:r>
              <a:rPr lang="en-US" sz="1800" b="1">
                <a:solidFill>
                  <a:srgbClr val="444444"/>
                </a:solidFill>
                <a:latin typeface="Calibri" panose="020F0502020204030204" pitchFamily="34" charset="0"/>
                <a:cs typeface="Arial"/>
              </a:rPr>
              <a:t>Informed by messaging best practices</a:t>
            </a:r>
            <a:r>
              <a:rPr lang="en-US" sz="1800">
                <a:solidFill>
                  <a:srgbClr val="444444"/>
                </a:solidFill>
                <a:latin typeface="Calibri" panose="020F0502020204030204" pitchFamily="34" charset="0"/>
                <a:cs typeface="Arial"/>
              </a:rPr>
              <a:t>, including the Action Alliance’s </a:t>
            </a:r>
            <a:r>
              <a:rPr lang="en-US" sz="1800" i="1">
                <a:solidFill>
                  <a:srgbClr val="444444"/>
                </a:solidFill>
                <a:latin typeface="Calibri" panose="020F0502020204030204" pitchFamily="34" charset="0"/>
                <a:cs typeface="Arial"/>
              </a:rPr>
              <a:t>Framework </a:t>
            </a:r>
            <a:br>
              <a:rPr lang="en-US" sz="1800" i="1">
                <a:solidFill>
                  <a:srgbClr val="444444"/>
                </a:solidFill>
                <a:latin typeface="Calibri" panose="020F0502020204030204" pitchFamily="34" charset="0"/>
                <a:cs typeface="Arial"/>
              </a:rPr>
            </a:br>
            <a:r>
              <a:rPr lang="en-US" sz="1800" i="1">
                <a:solidFill>
                  <a:srgbClr val="444444"/>
                </a:solidFill>
                <a:latin typeface="Calibri" panose="020F0502020204030204" pitchFamily="34" charset="0"/>
                <a:cs typeface="Arial"/>
              </a:rPr>
              <a:t>for Successful Messaging </a:t>
            </a:r>
            <a:r>
              <a:rPr lang="en-US" sz="1800">
                <a:solidFill>
                  <a:srgbClr val="444444"/>
                </a:solidFill>
                <a:latin typeface="Calibri" panose="020F0502020204030204" pitchFamily="34" charset="0"/>
                <a:cs typeface="Arial"/>
              </a:rPr>
              <a:t>online resource</a:t>
            </a:r>
          </a:p>
          <a:p>
            <a:pPr fontAlgn="base">
              <a:lnSpc>
                <a:spcPts val="2400"/>
              </a:lnSpc>
              <a:spcAft>
                <a:spcPts val="1200"/>
              </a:spcAft>
              <a:buClr>
                <a:srgbClr val="9C5CAD"/>
              </a:buClr>
              <a:buFont typeface="Arial" panose="020B0604020202020204" pitchFamily="34" charset="0"/>
              <a:buChar char="•"/>
            </a:pPr>
            <a:r>
              <a:rPr lang="en-US" sz="1800" b="1">
                <a:solidFill>
                  <a:srgbClr val="444444"/>
                </a:solidFill>
                <a:latin typeface="Calibri" panose="020F0502020204030204" pitchFamily="34" charset="0"/>
                <a:cs typeface="Arial"/>
              </a:rPr>
              <a:t>Developed to complement a larger coordinated messaging strategy </a:t>
            </a:r>
            <a:r>
              <a:rPr lang="en-US" sz="1800">
                <a:solidFill>
                  <a:srgbClr val="444444"/>
                </a:solidFill>
                <a:latin typeface="Calibri" panose="020F0502020204030204" pitchFamily="34" charset="0"/>
                <a:cs typeface="Arial"/>
              </a:rPr>
              <a:t>being developed by SAMHSA and Vibrant </a:t>
            </a:r>
            <a:br>
              <a:rPr lang="en-US" sz="1800">
                <a:solidFill>
                  <a:srgbClr val="444444"/>
                </a:solidFill>
                <a:latin typeface="Calibri" panose="020F0502020204030204" pitchFamily="34" charset="0"/>
                <a:cs typeface="Arial"/>
              </a:rPr>
            </a:br>
            <a:r>
              <a:rPr lang="en-US" sz="1800">
                <a:solidFill>
                  <a:srgbClr val="444444"/>
                </a:solidFill>
                <a:latin typeface="Calibri" panose="020F0502020204030204" pitchFamily="34" charset="0"/>
                <a:cs typeface="Arial"/>
              </a:rPr>
              <a:t>Emotional Health—as national leads for 988</a:t>
            </a:r>
          </a:p>
        </p:txBody>
      </p:sp>
      <p:sp>
        <p:nvSpPr>
          <p:cNvPr id="17" name="Slide Number Placeholder 3">
            <a:extLst>
              <a:ext uri="{FF2B5EF4-FFF2-40B4-BE49-F238E27FC236}">
                <a16:creationId xmlns:a16="http://schemas.microsoft.com/office/drawing/2014/main" id="{6F189108-D478-B544-AF9E-178B7412CF1B}"/>
              </a:ext>
            </a:extLst>
          </p:cNvPr>
          <p:cNvSpPr>
            <a:spLocks noGrp="1"/>
          </p:cNvSpPr>
          <p:nvPr>
            <p:ph type="sldNum" sz="quarter" idx="4"/>
          </p:nvPr>
        </p:nvSpPr>
        <p:spPr>
          <a:xfrm>
            <a:off x="9242258" y="6544651"/>
            <a:ext cx="2743200" cy="365125"/>
          </a:xfrm>
        </p:spPr>
        <p:txBody>
          <a:bodyPr/>
          <a:lstStyle/>
          <a:p>
            <a:fld id="{673C0C7B-A147-0A43-A353-616296BEAB5D}" type="slidenum">
              <a:rPr lang="en-US" smtClean="0"/>
              <a:pPr/>
              <a:t>9</a:t>
            </a:fld>
            <a:endParaRPr lang="en-US"/>
          </a:p>
        </p:txBody>
      </p:sp>
      <p:sp>
        <p:nvSpPr>
          <p:cNvPr id="18" name="Rectangle 17">
            <a:extLst>
              <a:ext uri="{FF2B5EF4-FFF2-40B4-BE49-F238E27FC236}">
                <a16:creationId xmlns:a16="http://schemas.microsoft.com/office/drawing/2014/main" id="{C8173E8E-3A41-E542-B90F-D9C10BAB340B}"/>
              </a:ext>
            </a:extLst>
          </p:cNvPr>
          <p:cNvSpPr/>
          <p:nvPr/>
        </p:nvSpPr>
        <p:spPr>
          <a:xfrm rot="5400000" flipH="1">
            <a:off x="5917690" y="596286"/>
            <a:ext cx="356616" cy="12192000"/>
          </a:xfrm>
          <a:prstGeom prst="rect">
            <a:avLst/>
          </a:prstGeom>
          <a:solidFill>
            <a:srgbClr val="4444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a:p>
        </p:txBody>
      </p:sp>
      <p:sp>
        <p:nvSpPr>
          <p:cNvPr id="19" name="Rectangle 18">
            <a:extLst>
              <a:ext uri="{FF2B5EF4-FFF2-40B4-BE49-F238E27FC236}">
                <a16:creationId xmlns:a16="http://schemas.microsoft.com/office/drawing/2014/main" id="{72E9472A-1ADB-B348-A5CB-D940CF27B45A}"/>
              </a:ext>
            </a:extLst>
          </p:cNvPr>
          <p:cNvSpPr/>
          <p:nvPr/>
        </p:nvSpPr>
        <p:spPr>
          <a:xfrm rot="5400000">
            <a:off x="11819197" y="6486718"/>
            <a:ext cx="365138" cy="411480"/>
          </a:xfrm>
          <a:prstGeom prst="rect">
            <a:avLst/>
          </a:prstGeom>
          <a:solidFill>
            <a:srgbClr val="3DCD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F9F26CBA-6CB2-F74A-8C82-EC11DC56CC5C}"/>
              </a:ext>
            </a:extLst>
          </p:cNvPr>
          <p:cNvSpPr txBox="1">
            <a:spLocks/>
          </p:cNvSpPr>
          <p:nvPr/>
        </p:nvSpPr>
        <p:spPr>
          <a:xfrm>
            <a:off x="8113374" y="6486512"/>
            <a:ext cx="4610151" cy="411893"/>
          </a:xfrm>
          <a:prstGeom prst="rect">
            <a:avLst/>
          </a:prstGeom>
        </p:spPr>
        <p:txBody>
          <a:bodyPr vert="horz" lIns="0" tIns="0" rIns="0" bIns="0" rtlCol="0" anchor="ctr" anchorCtr="0"/>
          <a:lstStyle>
            <a:defPPr>
              <a:defRPr lang="en-US"/>
            </a:defPPr>
            <a:lvl1pPr marL="0" algn="r" defTabSz="914400" rtl="0" eaLnBrk="1" latinLnBrk="0" hangingPunct="1">
              <a:defRPr sz="9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Arial"/>
                <a:cs typeface="Arial"/>
              </a:rPr>
              <a:t>Aligning our Messaging about 988: </a:t>
            </a:r>
            <a:r>
              <a:rPr lang="en-US" sz="800" b="0">
                <a:solidFill>
                  <a:schemeClr val="bg1">
                    <a:alpha val="90000"/>
                  </a:schemeClr>
                </a:solidFill>
                <a:latin typeface="Arial"/>
                <a:cs typeface="Arial"/>
              </a:rPr>
              <a:t>The Nation’s 988 Messaging Framework     </a:t>
            </a:r>
            <a:endParaRPr lang="en-US" sz="800" b="1">
              <a:solidFill>
                <a:srgbClr val="57E2DB">
                  <a:alpha val="90000"/>
                </a:srgbClr>
              </a:solidFill>
            </a:endParaRPr>
          </a:p>
        </p:txBody>
      </p:sp>
      <p:sp>
        <p:nvSpPr>
          <p:cNvPr id="22" name="Slide Number Placeholder 5">
            <a:extLst>
              <a:ext uri="{FF2B5EF4-FFF2-40B4-BE49-F238E27FC236}">
                <a16:creationId xmlns:a16="http://schemas.microsoft.com/office/drawing/2014/main" id="{52CD4CC6-6805-CA4C-8AF6-B39BC312048C}"/>
              </a:ext>
            </a:extLst>
          </p:cNvPr>
          <p:cNvSpPr txBox="1">
            <a:spLocks/>
          </p:cNvSpPr>
          <p:nvPr/>
        </p:nvSpPr>
        <p:spPr>
          <a:xfrm>
            <a:off x="11780106" y="6509889"/>
            <a:ext cx="411893" cy="341697"/>
          </a:xfrm>
          <a:prstGeom prst="rect">
            <a:avLst/>
          </a:prstGeom>
        </p:spPr>
        <p:txBody>
          <a:bodyPr vert="horz" lIns="0" tIns="0" rIns="0" bIns="0" rtlCol="0" anchor="ctr" anchorCtr="0"/>
          <a:lstStyle>
            <a:defPPr>
              <a:defRPr lang="en-US"/>
            </a:defPPr>
            <a:lvl1pPr marL="0" algn="ctr" defTabSz="914400" rtl="0" eaLnBrk="1" latinLnBrk="0" hangingPunct="1">
              <a:defRPr sz="1100" b="1" i="0" kern="1200">
                <a:solidFill>
                  <a:srgbClr val="444444"/>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3C0C7B-A147-0A43-A353-616296BEAB5D}" type="slidenum">
              <a:rPr lang="en-US" smtClean="0">
                <a:solidFill>
                  <a:schemeClr val="bg1"/>
                </a:solidFill>
              </a:rPr>
              <a:pPr/>
              <a:t>9</a:t>
            </a:fld>
            <a:endParaRPr lang="en-US">
              <a:solidFill>
                <a:schemeClr val="bg1"/>
              </a:solidFill>
            </a:endParaRPr>
          </a:p>
        </p:txBody>
      </p:sp>
      <p:pic>
        <p:nvPicPr>
          <p:cNvPr id="24" name="Graphic 23">
            <a:extLst>
              <a:ext uri="{FF2B5EF4-FFF2-40B4-BE49-F238E27FC236}">
                <a16:creationId xmlns:a16="http://schemas.microsoft.com/office/drawing/2014/main" id="{EDB339A7-658E-7A48-ADDE-D2AEF260756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1650" t="26206" r="23610" b="41452"/>
          <a:stretch/>
        </p:blipFill>
        <p:spPr>
          <a:xfrm>
            <a:off x="7727423" y="6513977"/>
            <a:ext cx="385951" cy="361051"/>
          </a:xfrm>
          <a:prstGeom prst="rect">
            <a:avLst/>
          </a:prstGeom>
        </p:spPr>
      </p:pic>
      <p:sp>
        <p:nvSpPr>
          <p:cNvPr id="25" name="Text Placeholder 2">
            <a:extLst>
              <a:ext uri="{FF2B5EF4-FFF2-40B4-BE49-F238E27FC236}">
                <a16:creationId xmlns:a16="http://schemas.microsoft.com/office/drawing/2014/main" id="{FCCE0331-B76D-0D42-B617-720D6135B19F}"/>
              </a:ext>
            </a:extLst>
          </p:cNvPr>
          <p:cNvSpPr txBox="1">
            <a:spLocks/>
          </p:cNvSpPr>
          <p:nvPr/>
        </p:nvSpPr>
        <p:spPr>
          <a:xfrm>
            <a:off x="612647" y="420624"/>
            <a:ext cx="11030967" cy="630936"/>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buBlip>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Tx/>
              <a:buBlip>
                <a:blip r:embed="rId3"/>
              </a:buBlip>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Tx/>
              <a:buBlip>
                <a:blip r:embed="rId3"/>
              </a:buBlip>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Tx/>
              <a:buBlip>
                <a:blip r:embed="rId3"/>
              </a:buBlip>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tabLst>
                <a:tab pos="2509838" algn="l"/>
              </a:tabLst>
            </a:pPr>
            <a:r>
              <a:rPr lang="en-US" sz="3600" b="1">
                <a:solidFill>
                  <a:srgbClr val="444444"/>
                </a:solidFill>
                <a:latin typeface="Arial"/>
                <a:cs typeface="Arial"/>
              </a:rPr>
              <a:t>About the Nation’s 988 Messaging Framework</a:t>
            </a:r>
          </a:p>
        </p:txBody>
      </p:sp>
      <p:pic>
        <p:nvPicPr>
          <p:cNvPr id="3" name="Picture 3" descr="A computer screen with a message&#10;&#10;Description automatically generated">
            <a:extLst>
              <a:ext uri="{FF2B5EF4-FFF2-40B4-BE49-F238E27FC236}">
                <a16:creationId xmlns:a16="http://schemas.microsoft.com/office/drawing/2014/main" id="{EF5ABCEA-6F41-2F29-822B-244E20E42B32}"/>
              </a:ext>
            </a:extLst>
          </p:cNvPr>
          <p:cNvPicPr>
            <a:picLocks noChangeAspect="1"/>
          </p:cNvPicPr>
          <p:nvPr/>
        </p:nvPicPr>
        <p:blipFill>
          <a:blip r:embed="rId6"/>
          <a:stretch>
            <a:fillRect/>
          </a:stretch>
        </p:blipFill>
        <p:spPr>
          <a:xfrm>
            <a:off x="-152400" y="1231562"/>
            <a:ext cx="6951784" cy="4125244"/>
          </a:xfrm>
          <a:prstGeom prst="rect">
            <a:avLst/>
          </a:prstGeom>
        </p:spPr>
      </p:pic>
    </p:spTree>
    <p:extLst>
      <p:ext uri="{BB962C8B-B14F-4D97-AF65-F5344CB8AC3E}">
        <p14:creationId xmlns:p14="http://schemas.microsoft.com/office/powerpoint/2010/main" val="3135907009"/>
      </p:ext>
    </p:extLst>
  </p:cSld>
  <p:clrMapOvr>
    <a:masterClrMapping/>
  </p:clrMapOvr>
</p:sld>
</file>

<file path=ppt/theme/theme1.xml><?xml version="1.0" encoding="utf-8"?>
<a:theme xmlns:a="http://schemas.openxmlformats.org/drawingml/2006/main" name="Office Theme">
  <a:themeElements>
    <a:clrScheme name="4F7C92">
      <a:dk1>
        <a:srgbClr val="000000"/>
      </a:dk1>
      <a:lt1>
        <a:srgbClr val="FFFFFF"/>
      </a:lt1>
      <a:dk2>
        <a:srgbClr val="000000"/>
      </a:dk2>
      <a:lt2>
        <a:srgbClr val="969696"/>
      </a:lt2>
      <a:accent1>
        <a:srgbClr val="D3303C"/>
      </a:accent1>
      <a:accent2>
        <a:srgbClr val="0065A3"/>
      </a:accent2>
      <a:accent3>
        <a:srgbClr val="FFFFFF"/>
      </a:accent3>
      <a:accent4>
        <a:srgbClr val="000000"/>
      </a:accent4>
      <a:accent5>
        <a:srgbClr val="7C8180"/>
      </a:accent5>
      <a:accent6>
        <a:srgbClr val="4F7C92"/>
      </a:accent6>
      <a:hlink>
        <a:srgbClr val="0065A3"/>
      </a:hlink>
      <a:folHlink>
        <a:srgbClr val="01189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7E296FD-C813-594D-8CAA-AB2CB4A658A6}" vid="{319F6E60-B920-524D-AE51-C51617DF67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85D4EA4E9A83439AFA4CBB854083D5" ma:contentTypeVersion="3" ma:contentTypeDescription="Create a new document." ma:contentTypeScope="" ma:versionID="9564cb20192464014e6e73b1b961377d">
  <xsd:schema xmlns:xsd="http://www.w3.org/2001/XMLSchema" xmlns:xs="http://www.w3.org/2001/XMLSchema" xmlns:p="http://schemas.microsoft.com/office/2006/metadata/properties" xmlns:ns3="c444a6be-4501-4a1f-ba30-a40b5acbc28e" targetNamespace="http://schemas.microsoft.com/office/2006/metadata/properties" ma:root="true" ma:fieldsID="52c25ac82c0c0a168c7ba3a7c58cbb84" ns3:_="">
    <xsd:import namespace="c444a6be-4501-4a1f-ba30-a40b5acbc28e"/>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44a6be-4501-4a1f-ba30-a40b5acbc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44B87C-B34C-40B7-ADEA-215293521C37}">
  <ds:schemaRefs>
    <ds:schemaRef ds:uri="http://purl.org/dc/elements/1.1/"/>
    <ds:schemaRef ds:uri="c444a6be-4501-4a1f-ba30-a40b5acbc28e"/>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3DD8516-D697-4A9A-80D3-E912DB53F322}">
  <ds:schemaRefs>
    <ds:schemaRef ds:uri="http://schemas.microsoft.com/sharepoint/v3/contenttype/forms"/>
  </ds:schemaRefs>
</ds:datastoreItem>
</file>

<file path=customXml/itemProps3.xml><?xml version="1.0" encoding="utf-8"?>
<ds:datastoreItem xmlns:ds="http://schemas.openxmlformats.org/officeDocument/2006/customXml" ds:itemID="{F57B02D4-BC05-44D0-AF03-6D61DFF6A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44a6be-4501-4a1f-ba30-a40b5acbc2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AA-PPT-template-final</Template>
  <TotalTime>29070</TotalTime>
  <Words>1732</Words>
  <Application>Microsoft Office PowerPoint</Application>
  <PresentationFormat>Widescreen</PresentationFormat>
  <Paragraphs>228</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Trade Gothic Next LT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Action Alliance For Suicide Prevention &amp; Facebook</dc:title>
  <dc:creator>Kauffman, Farah</dc:creator>
  <cp:lastModifiedBy>Lynch, Max</cp:lastModifiedBy>
  <cp:revision>84</cp:revision>
  <cp:lastPrinted>2019-08-07T12:48:36Z</cp:lastPrinted>
  <dcterms:created xsi:type="dcterms:W3CDTF">2017-12-04T18:38:06Z</dcterms:created>
  <dcterms:modified xsi:type="dcterms:W3CDTF">2023-08-29T17:02:04Z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0x010100C085D4EA4E9A83439AFA4CBB854083D5</vt:lpwstr>
  </property>
  <property fmtid="{D5CDD505-2E9C-101B-9397-08002B2CF9AE}" pid="3" name="MediaServiceImageTags">
    <vt:lpwstr/>
  </property>
</Properties>
</file>